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34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11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5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?>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95299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992225" y="607219"/>
            <a:ext cx="338137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197013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387513" y="735806"/>
            <a:ext cx="2864739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OVERVIEW · 2026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040255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ASSET INTELLIGENCE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611755"/>
            <a:ext cx="16952976" cy="44548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04"/>
              </a:lnSpc>
              <a:buNone/>
            </a:pPr>
            <a:r>
              <a:rPr lang="en-US" sz="12600" b="1" kern="0" spc="-567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Tag. Track. </a:t>
            </a:r>
            <a:r>
              <a:rPr lang="en-US" sz="12600" b="1" kern="0" spc="-567" dirty="0">
                <a:solidFill>
                  <a:srgbClr val="2F55F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Manage</a:t>
            </a:r>
            <a:r>
              <a:rPr lang="en-US" sz="12600" b="1" kern="0" spc="-567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12600" dirty="0"/>
          </a:p>
        </p:txBody>
      </p:sp>
      <p:sp>
        <p:nvSpPr>
          <p:cNvPr id="9" name="Text 6"/>
          <p:cNvSpPr/>
          <p:nvPr/>
        </p:nvSpPr>
        <p:spPr>
          <a:xfrm>
            <a:off x="914400" y="7638098"/>
            <a:ext cx="12753975" cy="1051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8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Eliminate ghost assets. Gain real-time visibility. Stay audit-ready — by design.</a:t>
            </a:r>
            <a:endParaRPr lang="en-US" sz="2850" dirty="0"/>
          </a:p>
        </p:txBody>
      </p:sp>
      <p:sp>
        <p:nvSpPr>
          <p:cNvPr id="10" name="Text 7"/>
          <p:cNvSpPr/>
          <p:nvPr/>
        </p:nvSpPr>
        <p:spPr>
          <a:xfrm>
            <a:off x="914400" y="9548813"/>
            <a:ext cx="1844675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KEYCOMAGIX.COM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18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992225" y="607219"/>
            <a:ext cx="338137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197013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387513" y="735806"/>
            <a:ext cx="2864739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— AUTOMATED WORKFLOWS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196465"/>
            <a:ext cx="3594659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· WORKFLOW ENGINE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767965"/>
            <a:ext cx="6140385" cy="2101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Compose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any process 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 Wire it to anything.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5173980"/>
            <a:ext cx="6140385" cy="1744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Multi-step workflows with email + webhook triggers. Wire Keyco to your CMMS, ERP, or ticketing system — without writing integration code.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914400" y="719518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23950" y="7109460"/>
            <a:ext cx="331636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Multi-step scan-required workflows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914400" y="757618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23950" y="7490460"/>
            <a:ext cx="447631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Email + Webhook triggers </a:t>
            </a: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POST/PUT to any API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914400" y="795718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123950" y="7871460"/>
            <a:ext cx="440878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Custom headers + auth </a:t>
            </a: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Bearer, JSON payloads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914400" y="833818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123950" y="8252460"/>
            <a:ext cx="2593657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Auto-create lifecycle events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333138" y="2445861"/>
            <a:ext cx="10040462" cy="5800090"/>
          </a:xfrm>
          <a:prstGeom prst="roundRect">
            <a:avLst>
              <a:gd name="adj" fmla="val 2628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7347426" y="2460149"/>
            <a:ext cx="10011887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7347426" y="2993549"/>
            <a:ext cx="10011887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7518876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7747476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7976076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8204676" y="2593499"/>
            <a:ext cx="8983187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8347551" y="2603024"/>
            <a:ext cx="896693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workflows / new</a:t>
            </a:r>
            <a:endParaRPr lang="en-US" sz="975" dirty="0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426" y="3007836"/>
            <a:ext cx="10011887" cy="5223828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914400" y="9548813"/>
            <a:ext cx="1090613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WORKFLOWS</a:t>
            </a:r>
            <a:endParaRPr lang="en-US" sz="1200" dirty="0"/>
          </a:p>
        </p:txBody>
      </p:sp>
      <p:sp>
        <p:nvSpPr>
          <p:cNvPr id="28" name="Text 24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18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992225" y="607219"/>
            <a:ext cx="338137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197013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387513" y="735806"/>
            <a:ext cx="2864739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— REAL-WORLD TRIGGERS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263616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EVENT → DIGITAL ACTION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835116"/>
            <a:ext cx="16952976" cy="725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A real-world signal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runs your process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4018121"/>
            <a:ext cx="494461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914400" y="4332446"/>
            <a:ext cx="4800600" cy="923925"/>
          </a:xfrm>
          <a:prstGeom prst="roundRect">
            <a:avLst>
              <a:gd name="adj" fmla="val 226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19188" y="4537234"/>
            <a:ext cx="1464151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QR / NFC scan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1119188" y="4846796"/>
            <a:ext cx="4522756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 worker taps an asset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914400" y="5389721"/>
            <a:ext cx="4800600" cy="923925"/>
          </a:xfrm>
          <a:prstGeom prst="roundRect">
            <a:avLst>
              <a:gd name="adj" fmla="val 226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119188" y="5594509"/>
            <a:ext cx="1535906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BLE movement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1119188" y="5904071"/>
            <a:ext cx="4522756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Geofence enter / exit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914400" y="6446996"/>
            <a:ext cx="4800600" cy="923925"/>
          </a:xfrm>
          <a:prstGeom prst="roundRect">
            <a:avLst>
              <a:gd name="adj" fmla="val 226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119188" y="6651784"/>
            <a:ext cx="1356995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Sensor event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1119188" y="6961346"/>
            <a:ext cx="4522756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Motion, temp, vibration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914400" y="7504271"/>
            <a:ext cx="4800600" cy="923925"/>
          </a:xfrm>
          <a:prstGeom prst="roundRect">
            <a:avLst>
              <a:gd name="adj" fmla="val 226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1119188" y="7709059"/>
            <a:ext cx="992981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Schedule</a:t>
            </a:r>
            <a:endParaRPr lang="en-US" sz="1650" dirty="0"/>
          </a:p>
        </p:txBody>
      </p:sp>
      <p:sp>
        <p:nvSpPr>
          <p:cNvPr id="21" name="Text 18"/>
          <p:cNvSpPr/>
          <p:nvPr/>
        </p:nvSpPr>
        <p:spPr>
          <a:xfrm>
            <a:off x="1119188" y="8018621"/>
            <a:ext cx="4522756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Time-based recurrence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5905500" y="4018121"/>
            <a:ext cx="647700" cy="444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2F55F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→</a:t>
            </a:r>
            <a:endParaRPr lang="en-US" sz="4800" dirty="0"/>
          </a:p>
        </p:txBody>
      </p:sp>
      <p:sp>
        <p:nvSpPr>
          <p:cNvPr id="23" name="Text 20"/>
          <p:cNvSpPr/>
          <p:nvPr/>
        </p:nvSpPr>
        <p:spPr>
          <a:xfrm>
            <a:off x="6743700" y="4018121"/>
            <a:ext cx="494461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6743700" y="4332446"/>
            <a:ext cx="4800600" cy="4143375"/>
          </a:xfrm>
          <a:prstGeom prst="roundRect">
            <a:avLst>
              <a:gd name="adj" fmla="val 5057"/>
            </a:avLst>
          </a:prstGeom>
          <a:solidFill>
            <a:srgbClr val="0E1430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FFD50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7024688" y="4613434"/>
            <a:ext cx="4365784" cy="204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76" dirty="0">
                <a:solidFill>
                  <a:srgbClr val="FFD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MAINTENANCE CYCLE</a:t>
            </a:r>
            <a:endParaRPr lang="en-US" sz="975" dirty="0"/>
          </a:p>
        </p:txBody>
      </p:sp>
      <p:sp>
        <p:nvSpPr>
          <p:cNvPr id="26" name="Text 23"/>
          <p:cNvSpPr/>
          <p:nvPr/>
        </p:nvSpPr>
        <p:spPr>
          <a:xfrm>
            <a:off x="7024688" y="4875371"/>
            <a:ext cx="436578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kern="0" spc="-45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3-step procedure</a:t>
            </a:r>
            <a:endParaRPr lang="en-US" sz="2250" dirty="0"/>
          </a:p>
        </p:txBody>
      </p:sp>
      <p:sp>
        <p:nvSpPr>
          <p:cNvPr id="27" name="Shape 24"/>
          <p:cNvSpPr/>
          <p:nvPr/>
        </p:nvSpPr>
        <p:spPr>
          <a:xfrm>
            <a:off x="7024688" y="5389721"/>
            <a:ext cx="247650" cy="2476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6986588" y="5389721"/>
            <a:ext cx="3238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975" b="1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75" dirty="0"/>
          </a:p>
        </p:txBody>
      </p:sp>
      <p:sp>
        <p:nvSpPr>
          <p:cNvPr id="29" name="Text 26"/>
          <p:cNvSpPr/>
          <p:nvPr/>
        </p:nvSpPr>
        <p:spPr>
          <a:xfrm>
            <a:off x="7386638" y="5389721"/>
            <a:ext cx="2500471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Inspection scan </a:t>
            </a:r>
            <a:r>
              <a:rPr lang="en-US" sz="1350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Scan-required step at the asset</a:t>
            </a:r>
            <a:endParaRPr lang="en-US" sz="1350" dirty="0"/>
          </a:p>
        </p:txBody>
      </p:sp>
      <p:sp>
        <p:nvSpPr>
          <p:cNvPr id="30" name="Shape 27"/>
          <p:cNvSpPr/>
          <p:nvPr/>
        </p:nvSpPr>
        <p:spPr>
          <a:xfrm>
            <a:off x="7024688" y="5932646"/>
            <a:ext cx="247650" cy="2476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6986588" y="5932646"/>
            <a:ext cx="3238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975" b="1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75" dirty="0"/>
          </a:p>
        </p:txBody>
      </p:sp>
      <p:sp>
        <p:nvSpPr>
          <p:cNvPr id="32" name="Text 29"/>
          <p:cNvSpPr/>
          <p:nvPr/>
        </p:nvSpPr>
        <p:spPr>
          <a:xfrm>
            <a:off x="7386638" y="5932646"/>
            <a:ext cx="2218214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Service performed </a:t>
            </a:r>
            <a:r>
              <a:rPr lang="en-US" sz="1350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Auto-creates lifecycle event</a:t>
            </a:r>
            <a:endParaRPr lang="en-US" sz="1350" dirty="0"/>
          </a:p>
        </p:txBody>
      </p:sp>
      <p:sp>
        <p:nvSpPr>
          <p:cNvPr id="33" name="Shape 30"/>
          <p:cNvSpPr/>
          <p:nvPr/>
        </p:nvSpPr>
        <p:spPr>
          <a:xfrm>
            <a:off x="7024688" y="6475571"/>
            <a:ext cx="247650" cy="2476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6986588" y="6475571"/>
            <a:ext cx="32385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975" b="1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75" dirty="0"/>
          </a:p>
        </p:txBody>
      </p:sp>
      <p:sp>
        <p:nvSpPr>
          <p:cNvPr id="35" name="Text 32"/>
          <p:cNvSpPr/>
          <p:nvPr/>
        </p:nvSpPr>
        <p:spPr>
          <a:xfrm>
            <a:off x="7386638" y="6475571"/>
            <a:ext cx="2605246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Verification scan </a:t>
            </a:r>
            <a:r>
              <a:rPr lang="en-US" sz="1350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Closes the loop, signs the record</a:t>
            </a:r>
            <a:endParaRPr lang="en-US" sz="1350" dirty="0"/>
          </a:p>
        </p:txBody>
      </p:sp>
      <p:sp>
        <p:nvSpPr>
          <p:cNvPr id="36" name="Text 33"/>
          <p:cNvSpPr/>
          <p:nvPr/>
        </p:nvSpPr>
        <p:spPr>
          <a:xfrm>
            <a:off x="11734800" y="4018121"/>
            <a:ext cx="647700" cy="444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2F55F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→</a:t>
            </a:r>
            <a:endParaRPr lang="en-US" sz="4800" dirty="0"/>
          </a:p>
        </p:txBody>
      </p:sp>
      <p:sp>
        <p:nvSpPr>
          <p:cNvPr id="37" name="Text 34"/>
          <p:cNvSpPr/>
          <p:nvPr/>
        </p:nvSpPr>
        <p:spPr>
          <a:xfrm>
            <a:off x="12573000" y="4018121"/>
            <a:ext cx="494461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</a:t>
            </a:r>
            <a:endParaRPr lang="en-US" sz="1050" dirty="0"/>
          </a:p>
        </p:txBody>
      </p:sp>
      <p:sp>
        <p:nvSpPr>
          <p:cNvPr id="38" name="Shape 35"/>
          <p:cNvSpPr/>
          <p:nvPr/>
        </p:nvSpPr>
        <p:spPr>
          <a:xfrm>
            <a:off x="12573000" y="4332446"/>
            <a:ext cx="4800600" cy="923925"/>
          </a:xfrm>
          <a:prstGeom prst="roundRect">
            <a:avLst>
              <a:gd name="adj" fmla="val 226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6"/>
          <p:cNvSpPr/>
          <p:nvPr/>
        </p:nvSpPr>
        <p:spPr>
          <a:xfrm>
            <a:off x="12777788" y="4537234"/>
            <a:ext cx="1769110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Email notification</a:t>
            </a:r>
            <a:endParaRPr lang="en-US" sz="1650" dirty="0"/>
          </a:p>
        </p:txBody>
      </p:sp>
      <p:sp>
        <p:nvSpPr>
          <p:cNvPr id="40" name="Text 37"/>
          <p:cNvSpPr/>
          <p:nvPr/>
        </p:nvSpPr>
        <p:spPr>
          <a:xfrm>
            <a:off x="12777788" y="4846796"/>
            <a:ext cx="4522756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Owner, manager, team</a:t>
            </a:r>
            <a:endParaRPr lang="en-US" sz="1350" dirty="0"/>
          </a:p>
        </p:txBody>
      </p:sp>
      <p:sp>
        <p:nvSpPr>
          <p:cNvPr id="41" name="Shape 38"/>
          <p:cNvSpPr/>
          <p:nvPr/>
        </p:nvSpPr>
        <p:spPr>
          <a:xfrm>
            <a:off x="12573000" y="5389721"/>
            <a:ext cx="4800600" cy="923925"/>
          </a:xfrm>
          <a:prstGeom prst="roundRect">
            <a:avLst>
              <a:gd name="adj" fmla="val 226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9"/>
          <p:cNvSpPr/>
          <p:nvPr/>
        </p:nvSpPr>
        <p:spPr>
          <a:xfrm>
            <a:off x="12777788" y="5594509"/>
            <a:ext cx="2490629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Webhook → CMMS / ERP</a:t>
            </a:r>
            <a:endParaRPr lang="en-US" sz="1650" dirty="0"/>
          </a:p>
        </p:txBody>
      </p:sp>
      <p:sp>
        <p:nvSpPr>
          <p:cNvPr id="43" name="Text 40"/>
          <p:cNvSpPr/>
          <p:nvPr/>
        </p:nvSpPr>
        <p:spPr>
          <a:xfrm>
            <a:off x="12777788" y="5904071"/>
            <a:ext cx="4522756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POST to any system</a:t>
            </a:r>
            <a:endParaRPr lang="en-US" sz="1350" dirty="0"/>
          </a:p>
        </p:txBody>
      </p:sp>
      <p:sp>
        <p:nvSpPr>
          <p:cNvPr id="44" name="Shape 41"/>
          <p:cNvSpPr/>
          <p:nvPr/>
        </p:nvSpPr>
        <p:spPr>
          <a:xfrm>
            <a:off x="12573000" y="6446996"/>
            <a:ext cx="4800600" cy="923925"/>
          </a:xfrm>
          <a:prstGeom prst="roundRect">
            <a:avLst>
              <a:gd name="adj" fmla="val 226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2"/>
          <p:cNvSpPr/>
          <p:nvPr/>
        </p:nvSpPr>
        <p:spPr>
          <a:xfrm>
            <a:off x="12777788" y="6651784"/>
            <a:ext cx="1542574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Lifecycle event</a:t>
            </a:r>
            <a:endParaRPr lang="en-US" sz="1650" dirty="0"/>
          </a:p>
        </p:txBody>
      </p:sp>
      <p:sp>
        <p:nvSpPr>
          <p:cNvPr id="46" name="Text 43"/>
          <p:cNvSpPr/>
          <p:nvPr/>
        </p:nvSpPr>
        <p:spPr>
          <a:xfrm>
            <a:off x="12777788" y="6961346"/>
            <a:ext cx="4522756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Auto-filed against asset</a:t>
            </a:r>
            <a:endParaRPr lang="en-US" sz="1350" dirty="0"/>
          </a:p>
        </p:txBody>
      </p:sp>
      <p:sp>
        <p:nvSpPr>
          <p:cNvPr id="47" name="Shape 44"/>
          <p:cNvSpPr/>
          <p:nvPr/>
        </p:nvSpPr>
        <p:spPr>
          <a:xfrm>
            <a:off x="12573000" y="7504271"/>
            <a:ext cx="4800600" cy="923925"/>
          </a:xfrm>
          <a:prstGeom prst="roundRect">
            <a:avLst>
              <a:gd name="adj" fmla="val 22680"/>
            </a:avLst>
          </a:prstGeom>
          <a:solidFill>
            <a:srgbClr val="FFD500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Text 45"/>
          <p:cNvSpPr/>
          <p:nvPr/>
        </p:nvSpPr>
        <p:spPr>
          <a:xfrm>
            <a:off x="12777788" y="7709059"/>
            <a:ext cx="1615757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Custom API call</a:t>
            </a:r>
            <a:endParaRPr lang="en-US" sz="1650" dirty="0"/>
          </a:p>
        </p:txBody>
      </p:sp>
      <p:sp>
        <p:nvSpPr>
          <p:cNvPr id="49" name="Text 46"/>
          <p:cNvSpPr/>
          <p:nvPr/>
        </p:nvSpPr>
        <p:spPr>
          <a:xfrm>
            <a:off x="12777788" y="8018621"/>
            <a:ext cx="4522756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Bearer auth, JSON</a:t>
            </a:r>
            <a:endParaRPr lang="en-US" sz="1350" dirty="0"/>
          </a:p>
        </p:txBody>
      </p:sp>
      <p:sp>
        <p:nvSpPr>
          <p:cNvPr id="50" name="Text 47"/>
          <p:cNvSpPr/>
          <p:nvPr/>
        </p:nvSpPr>
        <p:spPr>
          <a:xfrm>
            <a:off x="914400" y="9548813"/>
            <a:ext cx="2105343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TRIGGERS → ACTIONS</a:t>
            </a:r>
            <a:endParaRPr lang="en-US" sz="1200" dirty="0"/>
          </a:p>
        </p:txBody>
      </p:sp>
      <p:sp>
        <p:nvSpPr>
          <p:cNvPr id="51" name="Text 48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18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181013" y="607219"/>
            <a:ext cx="4192588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3385800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3576300" y="735806"/>
            <a:ext cx="3700288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— REAL-TIME MAP &amp; GEOFENCING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1708626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LOCATION INTELLIGENCE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280126"/>
            <a:ext cx="16952976" cy="725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Every asset on a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live map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3386931"/>
            <a:ext cx="8319516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SEARCH &amp; LOCATION TRAIL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914400" y="3701256"/>
            <a:ext cx="8077200" cy="4759801"/>
          </a:xfrm>
          <a:prstGeom prst="roundRect">
            <a:avLst>
              <a:gd name="adj" fmla="val 3202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928688" y="3715544"/>
            <a:ext cx="8048625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928688" y="4248944"/>
            <a:ext cx="8048625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100138" y="3915569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1328738" y="3915569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1557338" y="3915569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785938" y="3848894"/>
            <a:ext cx="7019925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928813" y="3858419"/>
            <a:ext cx="69447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map</a:t>
            </a:r>
            <a:endParaRPr lang="en-US" sz="975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88" y="4263231"/>
            <a:ext cx="8048625" cy="4183539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296400" y="3386931"/>
            <a:ext cx="8319516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FACILITIES &amp; GEOFENCE MANAGEMENT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9296400" y="3701256"/>
            <a:ext cx="8077200" cy="4759801"/>
          </a:xfrm>
          <a:prstGeom prst="roundRect">
            <a:avLst>
              <a:gd name="adj" fmla="val 3202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9310688" y="3715544"/>
            <a:ext cx="8048625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9310688" y="4248944"/>
            <a:ext cx="8048625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9482138" y="3915569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9710738" y="3915569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9939338" y="3915569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10167938" y="3848894"/>
            <a:ext cx="7019925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10310813" y="3858419"/>
            <a:ext cx="69447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facilities</a:t>
            </a:r>
            <a:endParaRPr lang="en-US" sz="975" dirty="0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0688" y="4263231"/>
            <a:ext cx="8048625" cy="4183539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914400" y="8689657"/>
            <a:ext cx="12753975" cy="3314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Set boundaries, receive entry/exit alerts, and trail an asset's path across any facility.</a:t>
            </a:r>
            <a:endParaRPr lang="en-US" sz="1650" dirty="0"/>
          </a:p>
        </p:txBody>
      </p:sp>
      <p:sp>
        <p:nvSpPr>
          <p:cNvPr id="30" name="Text 25"/>
          <p:cNvSpPr/>
          <p:nvPr/>
        </p:nvSpPr>
        <p:spPr>
          <a:xfrm>
            <a:off x="914400" y="9548813"/>
            <a:ext cx="1879600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 &amp; GEOFENCING</a:t>
            </a:r>
            <a:endParaRPr lang="en-US" sz="1200" dirty="0"/>
          </a:p>
        </p:txBody>
      </p:sp>
      <p:sp>
        <p:nvSpPr>
          <p:cNvPr id="31" name="Text 26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18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760450" y="607219"/>
            <a:ext cx="3613150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3965237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155737" y="735806"/>
            <a:ext cx="3103467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— REPORTING &amp; ANALYTICS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1669733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YOUR NUMBERS, ONE SCREEN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241233"/>
            <a:ext cx="16952976" cy="14135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Utilization, value, and engagement — at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portfolio scale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4035743"/>
            <a:ext cx="8319516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&amp; ENGAGEMENT TRENDS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914400" y="4350068"/>
            <a:ext cx="8077200" cy="4671854"/>
          </a:xfrm>
          <a:prstGeom prst="roundRect">
            <a:avLst>
              <a:gd name="adj" fmla="val 3262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928688" y="4364355"/>
            <a:ext cx="8048625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928688" y="4897755"/>
            <a:ext cx="8048625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100138" y="45643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1328738" y="45643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1557338" y="45643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785938" y="4497705"/>
            <a:ext cx="7019925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928813" y="4507230"/>
            <a:ext cx="69447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reporting</a:t>
            </a:r>
            <a:endParaRPr lang="en-US" sz="975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88" y="4912043"/>
            <a:ext cx="8048625" cy="4095591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296400" y="4035743"/>
            <a:ext cx="8319516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UTILIZATION &amp; FINANCIAL OVERVIEW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9296400" y="4350068"/>
            <a:ext cx="8077200" cy="4671854"/>
          </a:xfrm>
          <a:prstGeom prst="roundRect">
            <a:avLst>
              <a:gd name="adj" fmla="val 3262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9310688" y="4364355"/>
            <a:ext cx="8048625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9310688" y="4897755"/>
            <a:ext cx="8048625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9482138" y="45643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9710738" y="45643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9939338" y="45643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10167938" y="4497705"/>
            <a:ext cx="7019925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10310813" y="4507230"/>
            <a:ext cx="69447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reporting / financial</a:t>
            </a:r>
            <a:endParaRPr lang="en-US" sz="975" dirty="0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0688" y="4912043"/>
            <a:ext cx="8048625" cy="4095591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914400" y="9548813"/>
            <a:ext cx="2443163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 &amp; ANALYTICS</a:t>
            </a:r>
            <a:endParaRPr lang="en-US" sz="1200" dirty="0"/>
          </a:p>
        </p:txBody>
      </p:sp>
      <p:sp>
        <p:nvSpPr>
          <p:cNvPr id="30" name="Text 25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18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5151100" y="607219"/>
            <a:ext cx="2222500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5355887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5546387" y="735806"/>
            <a:ext cx="1698625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— PYTHIA AI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864168"/>
            <a:ext cx="3029559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 CLAUDE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3435668"/>
            <a:ext cx="6140385" cy="14135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Ask your portfolio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anything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5153977"/>
            <a:ext cx="6140385" cy="1744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Pythia turns natural language into instant answers across your entire asset estate. No query language, no spreadsheets, no waiting on IT.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914400" y="7089457"/>
            <a:ext cx="614038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500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/ 7 anomaly detection Continuous compliance scoring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33138" y="2241868"/>
            <a:ext cx="10040462" cy="6207919"/>
          </a:xfrm>
          <a:prstGeom prst="roundRect">
            <a:avLst>
              <a:gd name="adj" fmla="val 2455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347426" y="2256155"/>
            <a:ext cx="10011887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7347426" y="2789555"/>
            <a:ext cx="10011887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7518876" y="24561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7747476" y="24561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976076" y="2456180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8204676" y="2389505"/>
            <a:ext cx="8983187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347551" y="2399030"/>
            <a:ext cx="896693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pythia</a:t>
            </a:r>
            <a:endParaRPr lang="en-US" sz="975" dirty="0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426" y="2803843"/>
            <a:ext cx="10011887" cy="5631656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914400" y="9548813"/>
            <a:ext cx="1090613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PYTHIA AI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18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4455775" y="607219"/>
            <a:ext cx="291782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660562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851062" y="735806"/>
            <a:ext cx="239395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— THE KEYCO AGENT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363629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· APRIL 2026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935129"/>
            <a:ext cx="16952976" cy="725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Your assets, now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agent-native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3965734"/>
            <a:ext cx="12753975" cy="10515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8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Every Keyco customer ships with a built-in AI agent that can see, reason about, and act on the entire asset estate — with the audit trail preserved by design.</a:t>
            </a:r>
            <a:endParaRPr lang="en-US" sz="2850" dirty="0"/>
          </a:p>
        </p:txBody>
      </p:sp>
      <p:sp>
        <p:nvSpPr>
          <p:cNvPr id="10" name="Shape 7"/>
          <p:cNvSpPr/>
          <p:nvPr/>
        </p:nvSpPr>
        <p:spPr>
          <a:xfrm>
            <a:off x="914400" y="5360194"/>
            <a:ext cx="5308600" cy="2424113"/>
          </a:xfrm>
          <a:prstGeom prst="roundRect">
            <a:avLst>
              <a:gd name="adj" fmla="val 8644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271588" y="5717381"/>
            <a:ext cx="4732052" cy="204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76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— DEVELOPER SURFACE</a:t>
            </a:r>
            <a:endParaRPr lang="en-US" sz="975" dirty="0"/>
          </a:p>
        </p:txBody>
      </p:sp>
      <p:sp>
        <p:nvSpPr>
          <p:cNvPr id="12" name="Text 9"/>
          <p:cNvSpPr/>
          <p:nvPr/>
        </p:nvSpPr>
        <p:spPr>
          <a:xfrm>
            <a:off x="1271588" y="6017419"/>
            <a:ext cx="4732052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150" b="1" kern="0" spc="-94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Keyco CLI</a:t>
            </a:r>
            <a:endParaRPr lang="en-US" sz="3150" dirty="0"/>
          </a:p>
        </p:txBody>
      </p:sp>
      <p:sp>
        <p:nvSpPr>
          <p:cNvPr id="13" name="Text 10"/>
          <p:cNvSpPr/>
          <p:nvPr/>
        </p:nvSpPr>
        <p:spPr>
          <a:xfrm>
            <a:off x="1271588" y="6627019"/>
            <a:ext cx="473205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Full Keyco API as a scriptable, auditable command line. Bulk ops, CI/CD, no custom REST glue.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6489700" y="5360194"/>
            <a:ext cx="5308600" cy="2424113"/>
          </a:xfrm>
          <a:prstGeom prst="roundRect">
            <a:avLst>
              <a:gd name="adj" fmla="val 8644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846887" y="5717381"/>
            <a:ext cx="4732052" cy="204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76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— AGENT CONTRACT</a:t>
            </a:r>
            <a:endParaRPr lang="en-US" sz="975" dirty="0"/>
          </a:p>
        </p:txBody>
      </p:sp>
      <p:sp>
        <p:nvSpPr>
          <p:cNvPr id="16" name="Text 13"/>
          <p:cNvSpPr/>
          <p:nvPr/>
        </p:nvSpPr>
        <p:spPr>
          <a:xfrm>
            <a:off x="6846887" y="6017419"/>
            <a:ext cx="4732052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150" b="1" kern="0" spc="-94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SKILL.md</a:t>
            </a:r>
            <a:endParaRPr lang="en-US" sz="3150" dirty="0"/>
          </a:p>
        </p:txBody>
      </p:sp>
      <p:sp>
        <p:nvSpPr>
          <p:cNvPr id="17" name="Text 14"/>
          <p:cNvSpPr/>
          <p:nvPr/>
        </p:nvSpPr>
        <p:spPr>
          <a:xfrm>
            <a:off x="6846887" y="6627019"/>
            <a:ext cx="4732052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MIT-licensed agent skill that teaches any AI assistant how to drive Keyco safely — including what it cannot do.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12065000" y="5360194"/>
            <a:ext cx="5308600" cy="2424113"/>
          </a:xfrm>
          <a:prstGeom prst="roundRect">
            <a:avLst>
              <a:gd name="adj" fmla="val 8644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12422187" y="5717381"/>
            <a:ext cx="4732052" cy="204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76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— DISTRIBUTION</a:t>
            </a:r>
            <a:endParaRPr lang="en-US" sz="975" dirty="0"/>
          </a:p>
        </p:txBody>
      </p:sp>
      <p:sp>
        <p:nvSpPr>
          <p:cNvPr id="20" name="Text 17"/>
          <p:cNvSpPr/>
          <p:nvPr/>
        </p:nvSpPr>
        <p:spPr>
          <a:xfrm>
            <a:off x="12422187" y="6017419"/>
            <a:ext cx="4732052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150" b="1" kern="0" spc="-94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ClawHub listing</a:t>
            </a:r>
            <a:endParaRPr lang="en-US" sz="3150" dirty="0"/>
          </a:p>
        </p:txBody>
      </p:sp>
      <p:sp>
        <p:nvSpPr>
          <p:cNvPr id="21" name="Text 18"/>
          <p:cNvSpPr/>
          <p:nvPr/>
        </p:nvSpPr>
        <p:spPr>
          <a:xfrm>
            <a:off x="12422187" y="6627019"/>
            <a:ext cx="473205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One-click install for Claude, Cursor, and any ClawHub-compatible assistant. No engineering. Live today.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914400" y="8127206"/>
            <a:ext cx="16952976" cy="2389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INCLUDED IN EVERY KEYCO TIER · GITHUB.COM/KEYCO-MAGIX-INC/KEYCO-SKILL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914400" y="9548813"/>
            <a:ext cx="17668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KEYCO AGENT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/ 18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2601575" y="607219"/>
            <a:ext cx="477202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806363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2996863" y="735806"/>
            <a:ext cx="4297109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— ENTERPRISE INTEGRATION &amp; ACCESS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1712754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INTEGRATION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284254"/>
            <a:ext cx="16952976" cy="725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Plug into your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existing stack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3391059"/>
            <a:ext cx="8319516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AZURE AD / ENTRA ID DIRECTORY SYNC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914400" y="3705384"/>
            <a:ext cx="8077200" cy="4751546"/>
          </a:xfrm>
          <a:prstGeom prst="roundRect">
            <a:avLst>
              <a:gd name="adj" fmla="val 3207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928688" y="3719671"/>
            <a:ext cx="8048625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928688" y="4253071"/>
            <a:ext cx="8048625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100138" y="391969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1328738" y="391969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1557338" y="391969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785938" y="3853021"/>
            <a:ext cx="7019925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928813" y="3862546"/>
            <a:ext cx="69447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integrations / azure-ad</a:t>
            </a:r>
            <a:endParaRPr lang="en-US" sz="975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88" y="4267359"/>
            <a:ext cx="8048625" cy="417528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296400" y="3391059"/>
            <a:ext cx="8319516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ROLE-BASED USER MANAGEMENT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9296400" y="3705384"/>
            <a:ext cx="8077200" cy="4671854"/>
          </a:xfrm>
          <a:prstGeom prst="roundRect">
            <a:avLst>
              <a:gd name="adj" fmla="val 3262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9310688" y="3719671"/>
            <a:ext cx="8048625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9310688" y="4253071"/>
            <a:ext cx="8048625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9482138" y="391969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9710738" y="391969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9939338" y="391969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10167938" y="3853021"/>
            <a:ext cx="7019925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10310813" y="3862546"/>
            <a:ext cx="69447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users</a:t>
            </a:r>
            <a:endParaRPr lang="en-US" sz="975" dirty="0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0688" y="4267359"/>
            <a:ext cx="8048625" cy="4095591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914400" y="8685530"/>
            <a:ext cx="12753975" cy="3314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Single sign-on, automatic deactivation of removed users, and granular RBAC across every facility.</a:t>
            </a:r>
            <a:endParaRPr lang="en-US" sz="1650" dirty="0"/>
          </a:p>
        </p:txBody>
      </p:sp>
      <p:sp>
        <p:nvSpPr>
          <p:cNvPr id="30" name="Text 25"/>
          <p:cNvSpPr/>
          <p:nvPr/>
        </p:nvSpPr>
        <p:spPr>
          <a:xfrm>
            <a:off x="914400" y="9548813"/>
            <a:ext cx="2555875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INTEGRATION</a:t>
            </a:r>
            <a:endParaRPr lang="en-US" sz="1200" dirty="0"/>
          </a:p>
        </p:txBody>
      </p:sp>
      <p:sp>
        <p:nvSpPr>
          <p:cNvPr id="31" name="Text 26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/ 18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74809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4108112" y="607219"/>
            <a:ext cx="3265487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312900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503400" y="735806"/>
            <a:ext cx="2745375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— HOW KEYCO COMPARES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1263491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SIDE-BY-SIDE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1834991"/>
            <a:ext cx="16952976" cy="725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No other platform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does what Keyco does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Shape 6"/>
          <p:cNvSpPr/>
          <p:nvPr/>
        </p:nvSpPr>
        <p:spPr>
          <a:xfrm>
            <a:off x="914400" y="3341846"/>
            <a:ext cx="6217920" cy="19050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066800" y="2998946"/>
            <a:ext cx="6099657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914400" y="3860959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1066800" y="3494246"/>
            <a:ext cx="6099657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Physical Identity Gating (patented)</a:t>
            </a:r>
            <a:endParaRPr lang="en-US" sz="1500" dirty="0"/>
          </a:p>
        </p:txBody>
      </p:sp>
      <p:sp>
        <p:nvSpPr>
          <p:cNvPr id="30" name="Shape 27"/>
          <p:cNvSpPr/>
          <p:nvPr/>
        </p:nvSpPr>
        <p:spPr>
          <a:xfrm>
            <a:off x="914400" y="4365784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1066800" y="4003834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Ghost asset prevention</a:t>
            </a:r>
            <a:endParaRPr lang="en-US" sz="1500" dirty="0"/>
          </a:p>
        </p:txBody>
      </p:sp>
      <p:sp>
        <p:nvSpPr>
          <p:cNvPr id="41" name="Shape 38"/>
          <p:cNvSpPr/>
          <p:nvPr/>
        </p:nvSpPr>
        <p:spPr>
          <a:xfrm>
            <a:off x="914400" y="4870609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9"/>
          <p:cNvSpPr/>
          <p:nvPr/>
        </p:nvSpPr>
        <p:spPr>
          <a:xfrm>
            <a:off x="1066800" y="4508659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QR + NFC + BLE tags</a:t>
            </a:r>
            <a:endParaRPr lang="en-US" sz="1500" dirty="0"/>
          </a:p>
        </p:txBody>
      </p:sp>
      <p:sp>
        <p:nvSpPr>
          <p:cNvPr id="52" name="Shape 49"/>
          <p:cNvSpPr/>
          <p:nvPr/>
        </p:nvSpPr>
        <p:spPr>
          <a:xfrm>
            <a:off x="914400" y="5375434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Text 50"/>
          <p:cNvSpPr/>
          <p:nvPr/>
        </p:nvSpPr>
        <p:spPr>
          <a:xfrm>
            <a:off x="1066800" y="5013484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Batteryless BLE tracking</a:t>
            </a:r>
            <a:endParaRPr lang="en-US" sz="1500" dirty="0"/>
          </a:p>
        </p:txBody>
      </p:sp>
      <p:sp>
        <p:nvSpPr>
          <p:cNvPr id="63" name="Shape 60"/>
          <p:cNvSpPr/>
          <p:nvPr/>
        </p:nvSpPr>
        <p:spPr>
          <a:xfrm>
            <a:off x="914400" y="5880259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4" name="Text 61"/>
          <p:cNvSpPr/>
          <p:nvPr/>
        </p:nvSpPr>
        <p:spPr>
          <a:xfrm>
            <a:off x="1066800" y="5518309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Real-time GPS map</a:t>
            </a:r>
            <a:endParaRPr lang="en-US" sz="1500" dirty="0"/>
          </a:p>
        </p:txBody>
      </p:sp>
      <p:sp>
        <p:nvSpPr>
          <p:cNvPr id="74" name="Shape 71"/>
          <p:cNvSpPr/>
          <p:nvPr/>
        </p:nvSpPr>
        <p:spPr>
          <a:xfrm>
            <a:off x="914400" y="6385084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5" name="Text 72"/>
          <p:cNvSpPr/>
          <p:nvPr/>
        </p:nvSpPr>
        <p:spPr>
          <a:xfrm>
            <a:off x="1066800" y="6023134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Geofencing &amp; alerts</a:t>
            </a:r>
            <a:endParaRPr lang="en-US" sz="1500" dirty="0"/>
          </a:p>
        </p:txBody>
      </p:sp>
      <p:sp>
        <p:nvSpPr>
          <p:cNvPr id="85" name="Shape 82"/>
          <p:cNvSpPr/>
          <p:nvPr/>
        </p:nvSpPr>
        <p:spPr>
          <a:xfrm>
            <a:off x="914400" y="6889909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6" name="Text 83"/>
          <p:cNvSpPr/>
          <p:nvPr/>
        </p:nvSpPr>
        <p:spPr>
          <a:xfrm>
            <a:off x="1066800" y="6527959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AI-powered assistant</a:t>
            </a:r>
            <a:endParaRPr lang="en-US" sz="1500" dirty="0"/>
          </a:p>
        </p:txBody>
      </p:sp>
      <p:sp>
        <p:nvSpPr>
          <p:cNvPr id="96" name="Shape 93"/>
          <p:cNvSpPr/>
          <p:nvPr/>
        </p:nvSpPr>
        <p:spPr>
          <a:xfrm>
            <a:off x="914400" y="7394734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7" name="Text 94"/>
          <p:cNvSpPr/>
          <p:nvPr/>
        </p:nvSpPr>
        <p:spPr>
          <a:xfrm>
            <a:off x="1066800" y="7032784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Lifecycle management</a:t>
            </a:r>
            <a:endParaRPr lang="en-US" sz="1500" dirty="0"/>
          </a:p>
        </p:txBody>
      </p:sp>
      <p:sp>
        <p:nvSpPr>
          <p:cNvPr id="107" name="Shape 104"/>
          <p:cNvSpPr/>
          <p:nvPr/>
        </p:nvSpPr>
        <p:spPr>
          <a:xfrm>
            <a:off x="914400" y="7899559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8" name="Text 105"/>
          <p:cNvSpPr/>
          <p:nvPr/>
        </p:nvSpPr>
        <p:spPr>
          <a:xfrm>
            <a:off x="1066800" y="7537609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Azure AD integration</a:t>
            </a:r>
            <a:endParaRPr lang="en-US" sz="1500" dirty="0"/>
          </a:p>
        </p:txBody>
      </p:sp>
      <p:sp>
        <p:nvSpPr>
          <p:cNvPr id="118" name="Shape 115"/>
          <p:cNvSpPr/>
          <p:nvPr/>
        </p:nvSpPr>
        <p:spPr>
          <a:xfrm>
            <a:off x="914400" y="8404384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9" name="Text 116"/>
          <p:cNvSpPr/>
          <p:nvPr/>
        </p:nvSpPr>
        <p:spPr>
          <a:xfrm>
            <a:off x="1066800" y="8042434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API-first architecture</a:t>
            </a:r>
            <a:endParaRPr lang="en-US" sz="1500" dirty="0"/>
          </a:p>
        </p:txBody>
      </p:sp>
      <p:sp>
        <p:nvSpPr>
          <p:cNvPr id="129" name="Shape 126"/>
          <p:cNvSpPr/>
          <p:nvPr/>
        </p:nvSpPr>
        <p:spPr>
          <a:xfrm>
            <a:off x="914400" y="8909209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0" name="Text 127"/>
          <p:cNvSpPr/>
          <p:nvPr/>
        </p:nvSpPr>
        <p:spPr>
          <a:xfrm>
            <a:off x="1066800" y="8547259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Zero infrastructure required</a:t>
            </a:r>
            <a:endParaRPr lang="en-US" sz="1500" dirty="0"/>
          </a:p>
        </p:txBody>
      </p:sp>
      <p:sp>
        <p:nvSpPr>
          <p:cNvPr id="140" name="Shape 137"/>
          <p:cNvSpPr/>
          <p:nvPr/>
        </p:nvSpPr>
        <p:spPr>
          <a:xfrm>
            <a:off x="914400" y="9414034"/>
            <a:ext cx="6217920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1" name="Text 138"/>
          <p:cNvSpPr/>
          <p:nvPr/>
        </p:nvSpPr>
        <p:spPr>
          <a:xfrm>
            <a:off x="1066800" y="9052084"/>
            <a:ext cx="609965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Government / SLED ready</a:t>
            </a:r>
            <a:endParaRPr lang="en-US" sz="1500" dirty="0"/>
          </a:p>
        </p:txBody>
      </p:sp>
      <p:sp>
        <p:nvSpPr>
          <p:cNvPr id="151" name="Text 148"/>
          <p:cNvSpPr/>
          <p:nvPr/>
        </p:nvSpPr>
        <p:spPr>
          <a:xfrm>
            <a:off x="914400" y="9548813"/>
            <a:ext cx="2105025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KEYCO COMPARES</a:t>
            </a:r>
            <a:endParaRPr lang="en-US" sz="1200" dirty="0"/>
          </a:p>
        </p:txBody>
      </p:sp>
      <p:sp>
        <p:nvSpPr>
          <p:cNvPr id="2001" name="GenRect 2002"/>
          <p:cNvSpPr/>
          <p:nvPr/>
        </p:nvSpPr>
        <p:spPr>
          <a:xfrm>
            <a:off x="7132320" y="3341846"/>
            <a:ext cx="2048256" cy="19050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03" name="GenText 2004"/>
          <p:cNvSpPr/>
          <p:nvPr/>
        </p:nvSpPr>
        <p:spPr>
          <a:xfrm>
            <a:off x="7284720" y="2998946"/>
            <a:ext cx="182026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KEYCO</a:t>
            </a:r>
            <a:endParaRPr lang="en-US" sz="1050" dirty="0"/>
          </a:p>
        </p:txBody>
      </p:sp>
      <p:sp>
        <p:nvSpPr>
          <p:cNvPr id="2005" name="GenRect 2006"/>
          <p:cNvSpPr/>
          <p:nvPr/>
        </p:nvSpPr>
        <p:spPr>
          <a:xfrm>
            <a:off x="9180576" y="3341846"/>
            <a:ext cx="2048256" cy="19050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07" name="GenText 2008"/>
          <p:cNvSpPr/>
          <p:nvPr/>
        </p:nvSpPr>
        <p:spPr>
          <a:xfrm>
            <a:off x="9332976" y="2998946"/>
            <a:ext cx="182026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PANDA</a:t>
            </a:r>
            <a:endParaRPr lang="en-US" sz="1050" dirty="0"/>
          </a:p>
        </p:txBody>
      </p:sp>
      <p:sp>
        <p:nvSpPr>
          <p:cNvPr id="2009" name="GenRect 2010"/>
          <p:cNvSpPr/>
          <p:nvPr/>
        </p:nvSpPr>
        <p:spPr>
          <a:xfrm>
            <a:off x="11228832" y="3341846"/>
            <a:ext cx="2048256" cy="19050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11" name="GenText 2012"/>
          <p:cNvSpPr/>
          <p:nvPr/>
        </p:nvSpPr>
        <p:spPr>
          <a:xfrm>
            <a:off x="11381232" y="2998946"/>
            <a:ext cx="182026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IBM MAXIMO</a:t>
            </a:r>
            <a:endParaRPr lang="en-US" sz="1050" dirty="0"/>
          </a:p>
        </p:txBody>
      </p:sp>
      <p:sp>
        <p:nvSpPr>
          <p:cNvPr id="2013" name="GenRect 2014"/>
          <p:cNvSpPr/>
          <p:nvPr/>
        </p:nvSpPr>
        <p:spPr>
          <a:xfrm>
            <a:off x="13277088" y="3341846"/>
            <a:ext cx="2048256" cy="19050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15" name="GenText 2016"/>
          <p:cNvSpPr/>
          <p:nvPr/>
        </p:nvSpPr>
        <p:spPr>
          <a:xfrm>
            <a:off x="13429488" y="2998946"/>
            <a:ext cx="182026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</a:t>
            </a:r>
            <a:endParaRPr lang="en-US" sz="1050" dirty="0"/>
          </a:p>
        </p:txBody>
      </p:sp>
      <p:sp>
        <p:nvSpPr>
          <p:cNvPr id="2017" name="GenRect 2018"/>
          <p:cNvSpPr/>
          <p:nvPr/>
        </p:nvSpPr>
        <p:spPr>
          <a:xfrm>
            <a:off x="15325344" y="3341846"/>
            <a:ext cx="2048256" cy="19050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19" name="GenText 2020"/>
          <p:cNvSpPr/>
          <p:nvPr/>
        </p:nvSpPr>
        <p:spPr>
          <a:xfrm>
            <a:off x="15477744" y="2998946"/>
            <a:ext cx="182026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CGI SUNFLOWER</a:t>
            </a:r>
            <a:endParaRPr lang="en-US" sz="1050" dirty="0"/>
          </a:p>
        </p:txBody>
      </p:sp>
      <p:sp>
        <p:nvSpPr>
          <p:cNvPr id="2021" name="GenRect 2022"/>
          <p:cNvSpPr/>
          <p:nvPr/>
        </p:nvSpPr>
        <p:spPr>
          <a:xfrm>
            <a:off x="7132320" y="38609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3" name="GenRect 2024"/>
          <p:cNvSpPr/>
          <p:nvPr/>
        </p:nvSpPr>
        <p:spPr>
          <a:xfrm>
            <a:off x="7132320" y="3360896"/>
            <a:ext cx="2048256" cy="509587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5" name="GenText 2026"/>
          <p:cNvSpPr/>
          <p:nvPr/>
        </p:nvSpPr>
        <p:spPr>
          <a:xfrm>
            <a:off x="7284720" y="3494246"/>
            <a:ext cx="1820265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027" name="GenRect 2028"/>
          <p:cNvSpPr/>
          <p:nvPr/>
        </p:nvSpPr>
        <p:spPr>
          <a:xfrm>
            <a:off x="9180576" y="38609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29" name="GenText 2030"/>
          <p:cNvSpPr/>
          <p:nvPr/>
        </p:nvSpPr>
        <p:spPr>
          <a:xfrm>
            <a:off x="9332976" y="3494246"/>
            <a:ext cx="1820265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31" name="GenRect 2032"/>
          <p:cNvSpPr/>
          <p:nvPr/>
        </p:nvSpPr>
        <p:spPr>
          <a:xfrm>
            <a:off x="11228832" y="38609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33" name="GenText 2034"/>
          <p:cNvSpPr/>
          <p:nvPr/>
        </p:nvSpPr>
        <p:spPr>
          <a:xfrm>
            <a:off x="11381232" y="3494246"/>
            <a:ext cx="1820265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35" name="GenRect 2036"/>
          <p:cNvSpPr/>
          <p:nvPr/>
        </p:nvSpPr>
        <p:spPr>
          <a:xfrm>
            <a:off x="13277088" y="38609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37" name="GenText 2038"/>
          <p:cNvSpPr/>
          <p:nvPr/>
        </p:nvSpPr>
        <p:spPr>
          <a:xfrm>
            <a:off x="13429488" y="3494246"/>
            <a:ext cx="1820265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39" name="GenRect 2040"/>
          <p:cNvSpPr/>
          <p:nvPr/>
        </p:nvSpPr>
        <p:spPr>
          <a:xfrm>
            <a:off x="15325344" y="38609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41" name="GenText 2042"/>
          <p:cNvSpPr/>
          <p:nvPr/>
        </p:nvSpPr>
        <p:spPr>
          <a:xfrm>
            <a:off x="15477744" y="3494246"/>
            <a:ext cx="1820265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43" name="GenRect 2044"/>
          <p:cNvSpPr/>
          <p:nvPr/>
        </p:nvSpPr>
        <p:spPr>
          <a:xfrm>
            <a:off x="7132320" y="43657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45" name="GenRect 2046"/>
          <p:cNvSpPr/>
          <p:nvPr/>
        </p:nvSpPr>
        <p:spPr>
          <a:xfrm>
            <a:off x="7132320" y="3870484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47" name="GenText 2048"/>
          <p:cNvSpPr/>
          <p:nvPr/>
        </p:nvSpPr>
        <p:spPr>
          <a:xfrm>
            <a:off x="7284720" y="40038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049" name="GenRect 2050"/>
          <p:cNvSpPr/>
          <p:nvPr/>
        </p:nvSpPr>
        <p:spPr>
          <a:xfrm>
            <a:off x="9180576" y="43657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51" name="GenText 2052"/>
          <p:cNvSpPr/>
          <p:nvPr/>
        </p:nvSpPr>
        <p:spPr>
          <a:xfrm>
            <a:off x="9332976" y="40038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53" name="GenRect 2054"/>
          <p:cNvSpPr/>
          <p:nvPr/>
        </p:nvSpPr>
        <p:spPr>
          <a:xfrm>
            <a:off x="11228832" y="43657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55" name="GenText 2056"/>
          <p:cNvSpPr/>
          <p:nvPr/>
        </p:nvSpPr>
        <p:spPr>
          <a:xfrm>
            <a:off x="11381232" y="40038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57" name="GenRect 2058"/>
          <p:cNvSpPr/>
          <p:nvPr/>
        </p:nvSpPr>
        <p:spPr>
          <a:xfrm>
            <a:off x="13277088" y="43657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59" name="GenText 2060"/>
          <p:cNvSpPr/>
          <p:nvPr/>
        </p:nvSpPr>
        <p:spPr>
          <a:xfrm>
            <a:off x="13429488" y="40038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61" name="GenRect 2062"/>
          <p:cNvSpPr/>
          <p:nvPr/>
        </p:nvSpPr>
        <p:spPr>
          <a:xfrm>
            <a:off x="15325344" y="43657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63" name="GenText 2064"/>
          <p:cNvSpPr/>
          <p:nvPr/>
        </p:nvSpPr>
        <p:spPr>
          <a:xfrm>
            <a:off x="15477744" y="40038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65" name="GenRect 2066"/>
          <p:cNvSpPr/>
          <p:nvPr/>
        </p:nvSpPr>
        <p:spPr>
          <a:xfrm>
            <a:off x="7132320" y="48706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67" name="GenRect 2068"/>
          <p:cNvSpPr/>
          <p:nvPr/>
        </p:nvSpPr>
        <p:spPr>
          <a:xfrm>
            <a:off x="7132320" y="4375309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69" name="GenText 2070"/>
          <p:cNvSpPr/>
          <p:nvPr/>
        </p:nvSpPr>
        <p:spPr>
          <a:xfrm>
            <a:off x="7284720" y="45086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071" name="GenRect 2072"/>
          <p:cNvSpPr/>
          <p:nvPr/>
        </p:nvSpPr>
        <p:spPr>
          <a:xfrm>
            <a:off x="9180576" y="48706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73" name="GenText 2074"/>
          <p:cNvSpPr/>
          <p:nvPr/>
        </p:nvSpPr>
        <p:spPr>
          <a:xfrm>
            <a:off x="9332976" y="45086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Partial</a:t>
            </a:r>
            <a:endParaRPr lang="en-US" sz="1500" dirty="0"/>
          </a:p>
        </p:txBody>
      </p:sp>
      <p:sp>
        <p:nvSpPr>
          <p:cNvPr id="2075" name="GenRect 2076"/>
          <p:cNvSpPr/>
          <p:nvPr/>
        </p:nvSpPr>
        <p:spPr>
          <a:xfrm>
            <a:off x="11228832" y="48706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77" name="GenText 2078"/>
          <p:cNvSpPr/>
          <p:nvPr/>
        </p:nvSpPr>
        <p:spPr>
          <a:xfrm>
            <a:off x="11381232" y="45086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Partial</a:t>
            </a:r>
            <a:endParaRPr lang="en-US" sz="1500" dirty="0"/>
          </a:p>
        </p:txBody>
      </p:sp>
      <p:sp>
        <p:nvSpPr>
          <p:cNvPr id="2079" name="GenRect 2080"/>
          <p:cNvSpPr/>
          <p:nvPr/>
        </p:nvSpPr>
        <p:spPr>
          <a:xfrm>
            <a:off x="13277088" y="48706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81" name="GenText 2082"/>
          <p:cNvSpPr/>
          <p:nvPr/>
        </p:nvSpPr>
        <p:spPr>
          <a:xfrm>
            <a:off x="13429488" y="45086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83" name="GenRect 2084"/>
          <p:cNvSpPr/>
          <p:nvPr/>
        </p:nvSpPr>
        <p:spPr>
          <a:xfrm>
            <a:off x="15325344" y="48706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85" name="GenText 2086"/>
          <p:cNvSpPr/>
          <p:nvPr/>
        </p:nvSpPr>
        <p:spPr>
          <a:xfrm>
            <a:off x="15477744" y="45086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Partial</a:t>
            </a:r>
            <a:endParaRPr lang="en-US" sz="1500" dirty="0"/>
          </a:p>
        </p:txBody>
      </p:sp>
      <p:sp>
        <p:nvSpPr>
          <p:cNvPr id="2087" name="GenRect 2088"/>
          <p:cNvSpPr/>
          <p:nvPr/>
        </p:nvSpPr>
        <p:spPr>
          <a:xfrm>
            <a:off x="7132320" y="53754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89" name="GenRect 2090"/>
          <p:cNvSpPr/>
          <p:nvPr/>
        </p:nvSpPr>
        <p:spPr>
          <a:xfrm>
            <a:off x="7132320" y="4880134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91" name="GenText 2092"/>
          <p:cNvSpPr/>
          <p:nvPr/>
        </p:nvSpPr>
        <p:spPr>
          <a:xfrm>
            <a:off x="7284720" y="50134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093" name="GenRect 2094"/>
          <p:cNvSpPr/>
          <p:nvPr/>
        </p:nvSpPr>
        <p:spPr>
          <a:xfrm>
            <a:off x="9180576" y="53754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95" name="GenText 2096"/>
          <p:cNvSpPr/>
          <p:nvPr/>
        </p:nvSpPr>
        <p:spPr>
          <a:xfrm>
            <a:off x="9332976" y="50134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097" name="GenRect 2098"/>
          <p:cNvSpPr/>
          <p:nvPr/>
        </p:nvSpPr>
        <p:spPr>
          <a:xfrm>
            <a:off x="11228832" y="53754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99" name="GenText 2100"/>
          <p:cNvSpPr/>
          <p:nvPr/>
        </p:nvSpPr>
        <p:spPr>
          <a:xfrm>
            <a:off x="11381232" y="50134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01" name="GenRect 2102"/>
          <p:cNvSpPr/>
          <p:nvPr/>
        </p:nvSpPr>
        <p:spPr>
          <a:xfrm>
            <a:off x="13277088" y="53754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03" name="GenText 2104"/>
          <p:cNvSpPr/>
          <p:nvPr/>
        </p:nvSpPr>
        <p:spPr>
          <a:xfrm>
            <a:off x="13429488" y="50134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05" name="GenRect 2106"/>
          <p:cNvSpPr/>
          <p:nvPr/>
        </p:nvSpPr>
        <p:spPr>
          <a:xfrm>
            <a:off x="15325344" y="53754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07" name="GenText 2108"/>
          <p:cNvSpPr/>
          <p:nvPr/>
        </p:nvSpPr>
        <p:spPr>
          <a:xfrm>
            <a:off x="15477744" y="50134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09" name="GenRect 2110"/>
          <p:cNvSpPr/>
          <p:nvPr/>
        </p:nvSpPr>
        <p:spPr>
          <a:xfrm>
            <a:off x="7132320" y="58802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11" name="GenRect 2112"/>
          <p:cNvSpPr/>
          <p:nvPr/>
        </p:nvSpPr>
        <p:spPr>
          <a:xfrm>
            <a:off x="7132320" y="5384959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13" name="GenText 2114"/>
          <p:cNvSpPr/>
          <p:nvPr/>
        </p:nvSpPr>
        <p:spPr>
          <a:xfrm>
            <a:off x="7284720" y="55183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115" name="GenRect 2116"/>
          <p:cNvSpPr/>
          <p:nvPr/>
        </p:nvSpPr>
        <p:spPr>
          <a:xfrm>
            <a:off x="9180576" y="58802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17" name="GenText 2118"/>
          <p:cNvSpPr/>
          <p:nvPr/>
        </p:nvSpPr>
        <p:spPr>
          <a:xfrm>
            <a:off x="9332976" y="55183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19" name="GenRect 2120"/>
          <p:cNvSpPr/>
          <p:nvPr/>
        </p:nvSpPr>
        <p:spPr>
          <a:xfrm>
            <a:off x="11228832" y="58802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21" name="GenText 2122"/>
          <p:cNvSpPr/>
          <p:nvPr/>
        </p:nvSpPr>
        <p:spPr>
          <a:xfrm>
            <a:off x="11381232" y="55183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123" name="GenRect 2124"/>
          <p:cNvSpPr/>
          <p:nvPr/>
        </p:nvSpPr>
        <p:spPr>
          <a:xfrm>
            <a:off x="13277088" y="58802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25" name="GenText 2126"/>
          <p:cNvSpPr/>
          <p:nvPr/>
        </p:nvSpPr>
        <p:spPr>
          <a:xfrm>
            <a:off x="13429488" y="55183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127" name="GenRect 2128"/>
          <p:cNvSpPr/>
          <p:nvPr/>
        </p:nvSpPr>
        <p:spPr>
          <a:xfrm>
            <a:off x="15325344" y="58802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29" name="GenText 2130"/>
          <p:cNvSpPr/>
          <p:nvPr/>
        </p:nvSpPr>
        <p:spPr>
          <a:xfrm>
            <a:off x="15477744" y="55183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31" name="GenRect 2132"/>
          <p:cNvSpPr/>
          <p:nvPr/>
        </p:nvSpPr>
        <p:spPr>
          <a:xfrm>
            <a:off x="7132320" y="63850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33" name="GenRect 2134"/>
          <p:cNvSpPr/>
          <p:nvPr/>
        </p:nvSpPr>
        <p:spPr>
          <a:xfrm>
            <a:off x="7132320" y="5889784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35" name="GenText 2136"/>
          <p:cNvSpPr/>
          <p:nvPr/>
        </p:nvSpPr>
        <p:spPr>
          <a:xfrm>
            <a:off x="7284720" y="60231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137" name="GenRect 2138"/>
          <p:cNvSpPr/>
          <p:nvPr/>
        </p:nvSpPr>
        <p:spPr>
          <a:xfrm>
            <a:off x="9180576" y="63850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39" name="GenText 2140"/>
          <p:cNvSpPr/>
          <p:nvPr/>
        </p:nvSpPr>
        <p:spPr>
          <a:xfrm>
            <a:off x="9332976" y="60231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41" name="GenRect 2142"/>
          <p:cNvSpPr/>
          <p:nvPr/>
        </p:nvSpPr>
        <p:spPr>
          <a:xfrm>
            <a:off x="11228832" y="63850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43" name="GenText 2144"/>
          <p:cNvSpPr/>
          <p:nvPr/>
        </p:nvSpPr>
        <p:spPr>
          <a:xfrm>
            <a:off x="11381232" y="60231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145" name="GenRect 2146"/>
          <p:cNvSpPr/>
          <p:nvPr/>
        </p:nvSpPr>
        <p:spPr>
          <a:xfrm>
            <a:off x="13277088" y="63850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47" name="GenText 2148"/>
          <p:cNvSpPr/>
          <p:nvPr/>
        </p:nvSpPr>
        <p:spPr>
          <a:xfrm>
            <a:off x="13429488" y="60231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149" name="GenRect 2150"/>
          <p:cNvSpPr/>
          <p:nvPr/>
        </p:nvSpPr>
        <p:spPr>
          <a:xfrm>
            <a:off x="15325344" y="63850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51" name="GenText 2152"/>
          <p:cNvSpPr/>
          <p:nvPr/>
        </p:nvSpPr>
        <p:spPr>
          <a:xfrm>
            <a:off x="15477744" y="60231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53" name="GenRect 2154"/>
          <p:cNvSpPr/>
          <p:nvPr/>
        </p:nvSpPr>
        <p:spPr>
          <a:xfrm>
            <a:off x="7132320" y="68899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55" name="GenRect 2156"/>
          <p:cNvSpPr/>
          <p:nvPr/>
        </p:nvSpPr>
        <p:spPr>
          <a:xfrm>
            <a:off x="7132320" y="6394609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57" name="GenText 2158"/>
          <p:cNvSpPr/>
          <p:nvPr/>
        </p:nvSpPr>
        <p:spPr>
          <a:xfrm>
            <a:off x="7284720" y="65279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159" name="GenRect 2160"/>
          <p:cNvSpPr/>
          <p:nvPr/>
        </p:nvSpPr>
        <p:spPr>
          <a:xfrm>
            <a:off x="9180576" y="68899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61" name="GenText 2162"/>
          <p:cNvSpPr/>
          <p:nvPr/>
        </p:nvSpPr>
        <p:spPr>
          <a:xfrm>
            <a:off x="9332976" y="65279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63" name="GenRect 2164"/>
          <p:cNvSpPr/>
          <p:nvPr/>
        </p:nvSpPr>
        <p:spPr>
          <a:xfrm>
            <a:off x="11228832" y="68899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65" name="GenText 2166"/>
          <p:cNvSpPr/>
          <p:nvPr/>
        </p:nvSpPr>
        <p:spPr>
          <a:xfrm>
            <a:off x="11381232" y="65279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167" name="GenRect 2168"/>
          <p:cNvSpPr/>
          <p:nvPr/>
        </p:nvSpPr>
        <p:spPr>
          <a:xfrm>
            <a:off x="13277088" y="68899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69" name="GenText 2170"/>
          <p:cNvSpPr/>
          <p:nvPr/>
        </p:nvSpPr>
        <p:spPr>
          <a:xfrm>
            <a:off x="13429488" y="65279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171" name="GenRect 2172"/>
          <p:cNvSpPr/>
          <p:nvPr/>
        </p:nvSpPr>
        <p:spPr>
          <a:xfrm>
            <a:off x="15325344" y="68899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73" name="GenText 2174"/>
          <p:cNvSpPr/>
          <p:nvPr/>
        </p:nvSpPr>
        <p:spPr>
          <a:xfrm>
            <a:off x="15477744" y="65279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175" name="GenRect 2176"/>
          <p:cNvSpPr/>
          <p:nvPr/>
        </p:nvSpPr>
        <p:spPr>
          <a:xfrm>
            <a:off x="7132320" y="73947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77" name="GenRect 2178"/>
          <p:cNvSpPr/>
          <p:nvPr/>
        </p:nvSpPr>
        <p:spPr>
          <a:xfrm>
            <a:off x="7132320" y="6899434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79" name="GenText 2180"/>
          <p:cNvSpPr/>
          <p:nvPr/>
        </p:nvSpPr>
        <p:spPr>
          <a:xfrm>
            <a:off x="7284720" y="70327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181" name="GenRect 2182"/>
          <p:cNvSpPr/>
          <p:nvPr/>
        </p:nvSpPr>
        <p:spPr>
          <a:xfrm>
            <a:off x="9180576" y="73947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83" name="GenText 2184"/>
          <p:cNvSpPr/>
          <p:nvPr/>
        </p:nvSpPr>
        <p:spPr>
          <a:xfrm>
            <a:off x="9332976" y="70327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Basic</a:t>
            </a:r>
            <a:endParaRPr lang="en-US" sz="1500" dirty="0"/>
          </a:p>
        </p:txBody>
      </p:sp>
      <p:sp>
        <p:nvSpPr>
          <p:cNvPr id="2185" name="GenRect 2186"/>
          <p:cNvSpPr/>
          <p:nvPr/>
        </p:nvSpPr>
        <p:spPr>
          <a:xfrm>
            <a:off x="11228832" y="73947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87" name="GenText 2188"/>
          <p:cNvSpPr/>
          <p:nvPr/>
        </p:nvSpPr>
        <p:spPr>
          <a:xfrm>
            <a:off x="11381232" y="70327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189" name="GenRect 2190"/>
          <p:cNvSpPr/>
          <p:nvPr/>
        </p:nvSpPr>
        <p:spPr>
          <a:xfrm>
            <a:off x="13277088" y="73947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91" name="GenText 2192"/>
          <p:cNvSpPr/>
          <p:nvPr/>
        </p:nvSpPr>
        <p:spPr>
          <a:xfrm>
            <a:off x="13429488" y="70327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193" name="GenRect 2194"/>
          <p:cNvSpPr/>
          <p:nvPr/>
        </p:nvSpPr>
        <p:spPr>
          <a:xfrm>
            <a:off x="15325344" y="73947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95" name="GenText 2196"/>
          <p:cNvSpPr/>
          <p:nvPr/>
        </p:nvSpPr>
        <p:spPr>
          <a:xfrm>
            <a:off x="15477744" y="70327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197" name="GenRect 2198"/>
          <p:cNvSpPr/>
          <p:nvPr/>
        </p:nvSpPr>
        <p:spPr>
          <a:xfrm>
            <a:off x="7132320" y="78995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99" name="GenRect 2200"/>
          <p:cNvSpPr/>
          <p:nvPr/>
        </p:nvSpPr>
        <p:spPr>
          <a:xfrm>
            <a:off x="7132320" y="7404259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01" name="GenText 2202"/>
          <p:cNvSpPr/>
          <p:nvPr/>
        </p:nvSpPr>
        <p:spPr>
          <a:xfrm>
            <a:off x="7284720" y="75376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03" name="GenRect 2204"/>
          <p:cNvSpPr/>
          <p:nvPr/>
        </p:nvSpPr>
        <p:spPr>
          <a:xfrm>
            <a:off x="9180576" y="78995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05" name="GenText 2206"/>
          <p:cNvSpPr/>
          <p:nvPr/>
        </p:nvSpPr>
        <p:spPr>
          <a:xfrm>
            <a:off x="9332976" y="75376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207" name="GenRect 2208"/>
          <p:cNvSpPr/>
          <p:nvPr/>
        </p:nvSpPr>
        <p:spPr>
          <a:xfrm>
            <a:off x="11228832" y="78995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09" name="GenText 2210"/>
          <p:cNvSpPr/>
          <p:nvPr/>
        </p:nvSpPr>
        <p:spPr>
          <a:xfrm>
            <a:off x="11381232" y="75376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11" name="GenRect 2212"/>
          <p:cNvSpPr/>
          <p:nvPr/>
        </p:nvSpPr>
        <p:spPr>
          <a:xfrm>
            <a:off x="13277088" y="78995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13" name="GenText 2214"/>
          <p:cNvSpPr/>
          <p:nvPr/>
        </p:nvSpPr>
        <p:spPr>
          <a:xfrm>
            <a:off x="13429488" y="75376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15" name="GenRect 2216"/>
          <p:cNvSpPr/>
          <p:nvPr/>
        </p:nvSpPr>
        <p:spPr>
          <a:xfrm>
            <a:off x="15325344" y="789955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17" name="GenText 2218"/>
          <p:cNvSpPr/>
          <p:nvPr/>
        </p:nvSpPr>
        <p:spPr>
          <a:xfrm>
            <a:off x="15477744" y="753760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219" name="GenRect 2220"/>
          <p:cNvSpPr/>
          <p:nvPr/>
        </p:nvSpPr>
        <p:spPr>
          <a:xfrm>
            <a:off x="7132320" y="84043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21" name="GenRect 2222"/>
          <p:cNvSpPr/>
          <p:nvPr/>
        </p:nvSpPr>
        <p:spPr>
          <a:xfrm>
            <a:off x="7132320" y="7909084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23" name="GenText 2224"/>
          <p:cNvSpPr/>
          <p:nvPr/>
        </p:nvSpPr>
        <p:spPr>
          <a:xfrm>
            <a:off x="7284720" y="80424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25" name="GenRect 2226"/>
          <p:cNvSpPr/>
          <p:nvPr/>
        </p:nvSpPr>
        <p:spPr>
          <a:xfrm>
            <a:off x="9180576" y="84043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27" name="GenText 2228"/>
          <p:cNvSpPr/>
          <p:nvPr/>
        </p:nvSpPr>
        <p:spPr>
          <a:xfrm>
            <a:off x="9332976" y="80424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229" name="GenRect 2230"/>
          <p:cNvSpPr/>
          <p:nvPr/>
        </p:nvSpPr>
        <p:spPr>
          <a:xfrm>
            <a:off x="11228832" y="84043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31" name="GenText 2232"/>
          <p:cNvSpPr/>
          <p:nvPr/>
        </p:nvSpPr>
        <p:spPr>
          <a:xfrm>
            <a:off x="11381232" y="80424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33" name="GenRect 2234"/>
          <p:cNvSpPr/>
          <p:nvPr/>
        </p:nvSpPr>
        <p:spPr>
          <a:xfrm>
            <a:off x="13277088" y="84043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35" name="GenText 2236"/>
          <p:cNvSpPr/>
          <p:nvPr/>
        </p:nvSpPr>
        <p:spPr>
          <a:xfrm>
            <a:off x="13429488" y="80424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37" name="GenRect 2238"/>
          <p:cNvSpPr/>
          <p:nvPr/>
        </p:nvSpPr>
        <p:spPr>
          <a:xfrm>
            <a:off x="15325344" y="840438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39" name="GenText 2240"/>
          <p:cNvSpPr/>
          <p:nvPr/>
        </p:nvSpPr>
        <p:spPr>
          <a:xfrm>
            <a:off x="15477744" y="804243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8860B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~ Limited</a:t>
            </a:r>
            <a:endParaRPr lang="en-US" sz="1500" dirty="0"/>
          </a:p>
        </p:txBody>
      </p:sp>
      <p:sp>
        <p:nvSpPr>
          <p:cNvPr id="2241" name="GenRect 2242"/>
          <p:cNvSpPr/>
          <p:nvPr/>
        </p:nvSpPr>
        <p:spPr>
          <a:xfrm>
            <a:off x="7132320" y="89092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43" name="GenRect 2244"/>
          <p:cNvSpPr/>
          <p:nvPr/>
        </p:nvSpPr>
        <p:spPr>
          <a:xfrm>
            <a:off x="7132320" y="8413909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45" name="GenText 2246"/>
          <p:cNvSpPr/>
          <p:nvPr/>
        </p:nvSpPr>
        <p:spPr>
          <a:xfrm>
            <a:off x="7284720" y="85472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47" name="GenRect 2248"/>
          <p:cNvSpPr/>
          <p:nvPr/>
        </p:nvSpPr>
        <p:spPr>
          <a:xfrm>
            <a:off x="9180576" y="89092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49" name="GenText 2250"/>
          <p:cNvSpPr/>
          <p:nvPr/>
        </p:nvSpPr>
        <p:spPr>
          <a:xfrm>
            <a:off x="9332976" y="85472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51" name="GenRect 2252"/>
          <p:cNvSpPr/>
          <p:nvPr/>
        </p:nvSpPr>
        <p:spPr>
          <a:xfrm>
            <a:off x="11228832" y="89092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53" name="GenText 2254"/>
          <p:cNvSpPr/>
          <p:nvPr/>
        </p:nvSpPr>
        <p:spPr>
          <a:xfrm>
            <a:off x="11381232" y="85472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255" name="GenRect 2256"/>
          <p:cNvSpPr/>
          <p:nvPr/>
        </p:nvSpPr>
        <p:spPr>
          <a:xfrm>
            <a:off x="13277088" y="89092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57" name="GenText 2258"/>
          <p:cNvSpPr/>
          <p:nvPr/>
        </p:nvSpPr>
        <p:spPr>
          <a:xfrm>
            <a:off x="13429488" y="85472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259" name="GenRect 2260"/>
          <p:cNvSpPr/>
          <p:nvPr/>
        </p:nvSpPr>
        <p:spPr>
          <a:xfrm>
            <a:off x="15325344" y="8909209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61" name="GenText 2262"/>
          <p:cNvSpPr/>
          <p:nvPr/>
        </p:nvSpPr>
        <p:spPr>
          <a:xfrm>
            <a:off x="15477744" y="8547259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63" name="GenRect 2264"/>
          <p:cNvSpPr/>
          <p:nvPr/>
        </p:nvSpPr>
        <p:spPr>
          <a:xfrm>
            <a:off x="7132320" y="94140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65" name="GenRect 2266"/>
          <p:cNvSpPr/>
          <p:nvPr/>
        </p:nvSpPr>
        <p:spPr>
          <a:xfrm>
            <a:off x="7132320" y="8918734"/>
            <a:ext cx="2048256" cy="504825"/>
          </a:xfrm>
          <a:prstGeom prst="rect">
            <a:avLst/>
          </a:prstGeom>
          <a:solidFill>
            <a:srgbClr val="2F55F0">
              <a:alpha val="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67" name="GenText 2268"/>
          <p:cNvSpPr/>
          <p:nvPr/>
        </p:nvSpPr>
        <p:spPr>
          <a:xfrm>
            <a:off x="7284720" y="90520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69" name="GenRect 2270"/>
          <p:cNvSpPr/>
          <p:nvPr/>
        </p:nvSpPr>
        <p:spPr>
          <a:xfrm>
            <a:off x="9180576" y="94140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71" name="GenText 2272"/>
          <p:cNvSpPr/>
          <p:nvPr/>
        </p:nvSpPr>
        <p:spPr>
          <a:xfrm>
            <a:off x="9332976" y="90520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5484D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No</a:t>
            </a:r>
            <a:endParaRPr lang="en-US" sz="1500" dirty="0"/>
          </a:p>
        </p:txBody>
      </p:sp>
      <p:sp>
        <p:nvSpPr>
          <p:cNvPr id="2273" name="GenRect 2274"/>
          <p:cNvSpPr/>
          <p:nvPr/>
        </p:nvSpPr>
        <p:spPr>
          <a:xfrm>
            <a:off x="11228832" y="94140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75" name="GenText 2276"/>
          <p:cNvSpPr/>
          <p:nvPr/>
        </p:nvSpPr>
        <p:spPr>
          <a:xfrm>
            <a:off x="11381232" y="90520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77" name="GenRect 2278"/>
          <p:cNvSpPr/>
          <p:nvPr/>
        </p:nvSpPr>
        <p:spPr>
          <a:xfrm>
            <a:off x="13277088" y="94140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79" name="GenText 2280"/>
          <p:cNvSpPr/>
          <p:nvPr/>
        </p:nvSpPr>
        <p:spPr>
          <a:xfrm>
            <a:off x="13429488" y="90520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  <p:sp>
        <p:nvSpPr>
          <p:cNvPr id="2281" name="GenRect 2282"/>
          <p:cNvSpPr/>
          <p:nvPr/>
        </p:nvSpPr>
        <p:spPr>
          <a:xfrm>
            <a:off x="15325344" y="9414034"/>
            <a:ext cx="2048256" cy="9525"/>
          </a:xfrm>
          <a:prstGeom prst="rect">
            <a:avLst/>
          </a:prstGeom>
          <a:solidFill>
            <a:srgbClr val="0E1430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83" name="GenText 2284"/>
          <p:cNvSpPr/>
          <p:nvPr/>
        </p:nvSpPr>
        <p:spPr>
          <a:xfrm>
            <a:off x="15477744" y="9052084"/>
            <a:ext cx="18202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A971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✓ Yes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01002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5151100" y="607219"/>
            <a:ext cx="2222500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5355887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5546387" y="735806"/>
            <a:ext cx="1698625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— WHY KEYCO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392680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DEFENSIBLE ADVANTAGES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964180"/>
            <a:ext cx="16952976" cy="725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Why Keyco wins.</a:t>
            </a:r>
            <a:endParaRPr lang="en-US" sz="5700" dirty="0"/>
          </a:p>
        </p:txBody>
      </p:sp>
      <p:sp>
        <p:nvSpPr>
          <p:cNvPr id="9" name="Shape 6"/>
          <p:cNvSpPr/>
          <p:nvPr/>
        </p:nvSpPr>
        <p:spPr>
          <a:xfrm>
            <a:off x="914400" y="3994785"/>
            <a:ext cx="5334000" cy="1078230"/>
          </a:xfrm>
          <a:prstGeom prst="roundRect">
            <a:avLst>
              <a:gd name="adj" fmla="val 19435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157288" y="4237672"/>
            <a:ext cx="499367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-36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Patented technology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157288" y="4590097"/>
            <a:ext cx="4993672" cy="27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3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Physical Identity Gating — 3 patents awarded, defensible IP.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477000" y="3994785"/>
            <a:ext cx="5334000" cy="1078230"/>
          </a:xfrm>
          <a:prstGeom prst="roundRect">
            <a:avLst>
              <a:gd name="adj" fmla="val 19435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719888" y="4237672"/>
            <a:ext cx="499367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-36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Zero infrastructure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6719888" y="4590097"/>
            <a:ext cx="4993672" cy="27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3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No RFID readers, no wiring. Deploy in minutes.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12039600" y="3994785"/>
            <a:ext cx="5334000" cy="1078230"/>
          </a:xfrm>
          <a:prstGeom prst="roundRect">
            <a:avLst>
              <a:gd name="adj" fmla="val 19435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12282488" y="4237672"/>
            <a:ext cx="499367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-36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Batteryless BLE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2282488" y="4590097"/>
            <a:ext cx="4993672" cy="27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3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Energy-harvesting trackers, 10+ year lifespan.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4400" y="5301615"/>
            <a:ext cx="5334000" cy="1078230"/>
          </a:xfrm>
          <a:prstGeom prst="roundRect">
            <a:avLst>
              <a:gd name="adj" fmla="val 19435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1157288" y="5544502"/>
            <a:ext cx="499367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-36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API-first platform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1157288" y="5896927"/>
            <a:ext cx="4993672" cy="27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3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Integrates with any ERP, CMMS, or custom system.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6477000" y="5301615"/>
            <a:ext cx="5334000" cy="1078230"/>
          </a:xfrm>
          <a:prstGeom prst="roundRect">
            <a:avLst>
              <a:gd name="adj" fmla="val 19435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719888" y="5544502"/>
            <a:ext cx="499367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-36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Compliance ready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6719888" y="5896927"/>
            <a:ext cx="4993672" cy="27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3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SOX, HIPAA, ISO 55000, DFARS — audit trails out of the box.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12039600" y="5301615"/>
            <a:ext cx="5334000" cy="1078230"/>
          </a:xfrm>
          <a:prstGeom prst="roundRect">
            <a:avLst>
              <a:gd name="adj" fmla="val 19435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12282488" y="5544502"/>
            <a:ext cx="499367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-36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Government access</a:t>
            </a:r>
            <a:endParaRPr lang="en-US" sz="1800" dirty="0"/>
          </a:p>
        </p:txBody>
      </p:sp>
      <p:sp>
        <p:nvSpPr>
          <p:cNvPr id="26" name="Text 23"/>
          <p:cNvSpPr/>
          <p:nvPr/>
        </p:nvSpPr>
        <p:spPr>
          <a:xfrm>
            <a:off x="12282488" y="5896927"/>
            <a:ext cx="4993672" cy="278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3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Active federal relationships + legislative tailwind via HR 3494.</a:t>
            </a:r>
            <a:endParaRPr lang="en-US" sz="1350" dirty="0"/>
          </a:p>
        </p:txBody>
      </p:sp>
      <p:sp>
        <p:nvSpPr>
          <p:cNvPr id="27" name="Shape 24"/>
          <p:cNvSpPr/>
          <p:nvPr/>
        </p:nvSpPr>
        <p:spPr>
          <a:xfrm>
            <a:off x="914400" y="6722745"/>
            <a:ext cx="8115300" cy="1576388"/>
          </a:xfrm>
          <a:prstGeom prst="roundRect">
            <a:avLst>
              <a:gd name="adj" fmla="val 13293"/>
            </a:avLst>
          </a:prstGeom>
          <a:solidFill>
            <a:srgbClr val="2F55F0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1233488" y="7041832"/>
            <a:ext cx="7701439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FFD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IN TOUCH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1233488" y="7337107"/>
            <a:ext cx="7701439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kern="0" spc="-48" dirty="0" err="1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hello@keycoai.com</a:t>
            </a:r>
            <a:endParaRPr lang="en-US" sz="2400" dirty="0"/>
          </a:p>
        </p:txBody>
      </p:sp>
      <p:sp>
        <p:nvSpPr>
          <p:cNvPr id="30" name="Text 27"/>
          <p:cNvSpPr/>
          <p:nvPr/>
        </p:nvSpPr>
        <p:spPr>
          <a:xfrm>
            <a:off x="1233488" y="7775257"/>
            <a:ext cx="7701439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>
                    <a:alpha val="85000"/>
                  </a:srgbClr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www.keycomagix.com</a:t>
            </a:r>
            <a:endParaRPr lang="en-US" sz="1350" dirty="0"/>
          </a:p>
        </p:txBody>
      </p:sp>
      <p:sp>
        <p:nvSpPr>
          <p:cNvPr id="31" name="Shape 28"/>
          <p:cNvSpPr/>
          <p:nvPr/>
        </p:nvSpPr>
        <p:spPr>
          <a:xfrm>
            <a:off x="9258300" y="6722745"/>
            <a:ext cx="8115300" cy="1576388"/>
          </a:xfrm>
          <a:prstGeom prst="roundRect">
            <a:avLst>
              <a:gd name="adj" fmla="val 13293"/>
            </a:avLst>
          </a:prstGeom>
          <a:solidFill>
            <a:srgbClr val="0E1430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FFD50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9577388" y="7041832"/>
            <a:ext cx="7701439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FFD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TAG. TRACK. TRUST.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9577388" y="7337107"/>
            <a:ext cx="7701439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kern="0" spc="-48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Deploy in minutes.</a:t>
            </a:r>
            <a:endParaRPr lang="en-US" sz="2400" dirty="0"/>
          </a:p>
        </p:txBody>
      </p:sp>
      <p:sp>
        <p:nvSpPr>
          <p:cNvPr id="34" name="Text 31"/>
          <p:cNvSpPr/>
          <p:nvPr/>
        </p:nvSpPr>
        <p:spPr>
          <a:xfrm>
            <a:off x="9577388" y="7775257"/>
            <a:ext cx="7701439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>
                    <a:alpha val="70000"/>
                  </a:srgbClr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Northern Virginia · Founded 2017</a:t>
            </a:r>
            <a:endParaRPr lang="en-US" sz="1350" dirty="0"/>
          </a:p>
        </p:txBody>
      </p:sp>
      <p:sp>
        <p:nvSpPr>
          <p:cNvPr id="35" name="Text 32"/>
          <p:cNvSpPr/>
          <p:nvPr/>
        </p:nvSpPr>
        <p:spPr>
          <a:xfrm>
            <a:off x="914400" y="9548813"/>
            <a:ext cx="1879600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KEYCO INC.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/ 18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4919325" y="607219"/>
            <a:ext cx="245427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5124113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5314613" y="735806"/>
            <a:ext cx="19304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— THE PROBLEM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275046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IS BROKEN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846546"/>
            <a:ext cx="16952976" cy="1775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7200" b="1" kern="0" spc="-28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Organizations bleed money on assets they can't </a:t>
            </a:r>
            <a:r>
              <a:rPr lang="en-US" sz="7200" b="1" kern="0" spc="-28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find, verify, or trust</a:t>
            </a:r>
            <a:r>
              <a:rPr lang="en-US" sz="7200" b="1" kern="0" spc="-28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7200" dirty="0"/>
          </a:p>
        </p:txBody>
      </p:sp>
      <p:sp>
        <p:nvSpPr>
          <p:cNvPr id="9" name="Shape 6"/>
          <p:cNvSpPr/>
          <p:nvPr/>
        </p:nvSpPr>
        <p:spPr>
          <a:xfrm>
            <a:off x="914400" y="5155406"/>
            <a:ext cx="3886200" cy="2442210"/>
          </a:xfrm>
          <a:prstGeom prst="roundRect">
            <a:avLst>
              <a:gd name="adj" fmla="val 85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309688" y="5550694"/>
            <a:ext cx="3188494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0" b="1" kern="0" spc="-288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</a:t>
            </a:r>
            <a:endParaRPr lang="en-US" sz="7200" dirty="0"/>
          </a:p>
        </p:txBody>
      </p:sp>
      <p:sp>
        <p:nvSpPr>
          <p:cNvPr id="11" name="Text 8"/>
          <p:cNvSpPr/>
          <p:nvPr/>
        </p:nvSpPr>
        <p:spPr>
          <a:xfrm>
            <a:off x="1309688" y="6636544"/>
            <a:ext cx="3188494" cy="603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6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of fixed assets are </a:t>
            </a: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"ghost assets" </a:t>
            </a:r>
            <a:r>
              <a:rPr lang="en-US" sz="16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recorded but missing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5105400" y="5155406"/>
            <a:ext cx="3886200" cy="2442210"/>
          </a:xfrm>
          <a:prstGeom prst="roundRect">
            <a:avLst>
              <a:gd name="adj" fmla="val 85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500688" y="5550694"/>
            <a:ext cx="3188494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0" b="1" kern="0" spc="-288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$1.7T</a:t>
            </a:r>
            <a:endParaRPr lang="en-US" sz="7200" dirty="0"/>
          </a:p>
        </p:txBody>
      </p:sp>
      <p:sp>
        <p:nvSpPr>
          <p:cNvPr id="14" name="Text 11"/>
          <p:cNvSpPr/>
          <p:nvPr/>
        </p:nvSpPr>
        <p:spPr>
          <a:xfrm>
            <a:off x="5500688" y="6636544"/>
            <a:ext cx="3188494" cy="603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6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in DoD assets that </a:t>
            </a: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cannot be accounted for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9296400" y="5155406"/>
            <a:ext cx="3886200" cy="2442210"/>
          </a:xfrm>
          <a:prstGeom prst="roundRect">
            <a:avLst>
              <a:gd name="adj" fmla="val 8580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9691688" y="5550694"/>
            <a:ext cx="3188494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0" b="1" kern="0" spc="-288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8th</a:t>
            </a:r>
            <a:endParaRPr lang="en-US" sz="7200" dirty="0"/>
          </a:p>
        </p:txBody>
      </p:sp>
      <p:sp>
        <p:nvSpPr>
          <p:cNvPr id="17" name="Text 14"/>
          <p:cNvSpPr/>
          <p:nvPr/>
        </p:nvSpPr>
        <p:spPr>
          <a:xfrm>
            <a:off x="9691688" y="6636544"/>
            <a:ext cx="3188494" cy="603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65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consecutive year the </a:t>
            </a:r>
            <a:r>
              <a:rPr lang="en-US" sz="16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Pentagon failed its audit</a:t>
            </a:r>
            <a:endParaRPr lang="en-US" sz="1650" dirty="0"/>
          </a:p>
        </p:txBody>
      </p:sp>
      <p:sp>
        <p:nvSpPr>
          <p:cNvPr id="18" name="Shape 15"/>
          <p:cNvSpPr/>
          <p:nvPr/>
        </p:nvSpPr>
        <p:spPr>
          <a:xfrm>
            <a:off x="13487400" y="5155406"/>
            <a:ext cx="3886200" cy="2442210"/>
          </a:xfrm>
          <a:prstGeom prst="roundRect">
            <a:avLst>
              <a:gd name="adj" fmla="val 8580"/>
            </a:avLst>
          </a:prstGeom>
          <a:solidFill>
            <a:srgbClr val="0E1430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FFD50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13882688" y="5550694"/>
            <a:ext cx="3188494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0" b="1" kern="0" spc="-288" dirty="0">
                <a:solidFill>
                  <a:srgbClr val="FFD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87%</a:t>
            </a:r>
            <a:endParaRPr lang="en-US" sz="7200" dirty="0"/>
          </a:p>
        </p:txBody>
      </p:sp>
      <p:sp>
        <p:nvSpPr>
          <p:cNvPr id="20" name="Text 17"/>
          <p:cNvSpPr/>
          <p:nvPr/>
        </p:nvSpPr>
        <p:spPr>
          <a:xfrm>
            <a:off x="13882688" y="6636544"/>
            <a:ext cx="3188494" cy="6038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reduction in asset loss </a:t>
            </a:r>
            <a:r>
              <a:rPr lang="en-US" sz="1650" dirty="0">
                <a:solidFill>
                  <a:srgbClr val="EFEEE6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after deploying Keyco</a:t>
            </a:r>
            <a:endParaRPr lang="en-US" sz="1650" dirty="0"/>
          </a:p>
        </p:txBody>
      </p:sp>
      <p:sp>
        <p:nvSpPr>
          <p:cNvPr id="21" name="Shape 18"/>
          <p:cNvSpPr/>
          <p:nvPr/>
        </p:nvSpPr>
        <p:spPr>
          <a:xfrm>
            <a:off x="914400" y="8054816"/>
            <a:ext cx="2118360" cy="361950"/>
          </a:xfrm>
          <a:prstGeom prst="roundRect">
            <a:avLst>
              <a:gd name="adj" fmla="val 50000"/>
            </a:avLst>
          </a:prstGeom>
          <a:solidFill>
            <a:srgbClr val="FFFFFF">
              <a:alpha val="60000"/>
            </a:srgbClr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1062038" y="8145304"/>
            <a:ext cx="1899285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05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STALE SPREADSHEETS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3261360" y="8054816"/>
            <a:ext cx="2726055" cy="361950"/>
          </a:xfrm>
          <a:prstGeom prst="roundRect">
            <a:avLst>
              <a:gd name="adj" fmla="val 50000"/>
            </a:avLst>
          </a:prstGeom>
          <a:solidFill>
            <a:srgbClr val="FFFFFF">
              <a:alpha val="60000"/>
            </a:srgbClr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3408997" y="8145304"/>
            <a:ext cx="2512562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PROOF AN ASSET EXISTS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6216015" y="8054816"/>
            <a:ext cx="2928620" cy="361950"/>
          </a:xfrm>
          <a:prstGeom prst="roundRect">
            <a:avLst>
              <a:gd name="adj" fmla="val 50000"/>
            </a:avLst>
          </a:prstGeom>
          <a:solidFill>
            <a:srgbClr val="FFFFFF">
              <a:alpha val="60000"/>
            </a:srgbClr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363652" y="8145304"/>
            <a:ext cx="2721204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05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COSTLY RFID INFRASTRUCTURE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9373235" y="8054816"/>
            <a:ext cx="3435032" cy="361950"/>
          </a:xfrm>
          <a:prstGeom prst="roundRect">
            <a:avLst>
              <a:gd name="adj" fmla="val 50000"/>
            </a:avLst>
          </a:prstGeom>
          <a:solidFill>
            <a:srgbClr val="FFFFFF">
              <a:alpha val="60000"/>
            </a:srgbClr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9520872" y="8145304"/>
            <a:ext cx="324280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SILOED SYSTEMS, NO UNIFIED VIEW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914400" y="9548813"/>
            <a:ext cx="1316038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18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644563" y="607219"/>
            <a:ext cx="3729038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3849350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039850" y="735806"/>
            <a:ext cx="3222831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— THE DUB-FIRST SOLUTION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460625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IDENTITY GATING · PATENTED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3032125"/>
            <a:ext cx="16952976" cy="14135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Every asset record has a real, verified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physical counterpart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Shape 6"/>
          <p:cNvSpPr/>
          <p:nvPr/>
        </p:nvSpPr>
        <p:spPr>
          <a:xfrm>
            <a:off x="914400" y="4979035"/>
            <a:ext cx="5257800" cy="2632234"/>
          </a:xfrm>
          <a:prstGeom prst="roundRect">
            <a:avLst>
              <a:gd name="adj" fmla="val 7961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271588" y="5398135"/>
            <a:ext cx="804069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01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510213" y="5336223"/>
            <a:ext cx="304800" cy="304800"/>
          </a:xfrm>
          <a:prstGeom prst="ellipse">
            <a:avLst/>
          </a:prstGeom>
          <a:solidFill>
            <a:srgbClr val="2F55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271588" y="5812473"/>
            <a:ext cx="467972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150" b="1" kern="0" spc="-94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Unique Identity</a:t>
            </a:r>
            <a:endParaRPr lang="en-US" sz="3150" dirty="0"/>
          </a:p>
        </p:txBody>
      </p:sp>
      <p:sp>
        <p:nvSpPr>
          <p:cNvPr id="13" name="Text 10"/>
          <p:cNvSpPr/>
          <p:nvPr/>
        </p:nvSpPr>
        <p:spPr>
          <a:xfrm>
            <a:off x="1271588" y="6383973"/>
            <a:ext cx="4679728" cy="9082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575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Every DUB ships with a pre-encoded, tamper-proof UUID. Duplicates are detected and rejected instantly.</a:t>
            </a:r>
            <a:endParaRPr lang="en-US" sz="1575" dirty="0"/>
          </a:p>
        </p:txBody>
      </p:sp>
      <p:sp>
        <p:nvSpPr>
          <p:cNvPr id="14" name="Shape 11"/>
          <p:cNvSpPr/>
          <p:nvPr/>
        </p:nvSpPr>
        <p:spPr>
          <a:xfrm>
            <a:off x="6515100" y="4979035"/>
            <a:ext cx="5257800" cy="2632234"/>
          </a:xfrm>
          <a:prstGeom prst="roundRect">
            <a:avLst>
              <a:gd name="adj" fmla="val 7961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872288" y="5398135"/>
            <a:ext cx="804069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02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11110913" y="5336223"/>
            <a:ext cx="304800" cy="30480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872288" y="5812473"/>
            <a:ext cx="467972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150" b="1" kern="0" spc="-94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Claim</a:t>
            </a:r>
            <a:endParaRPr lang="en-US" sz="3150" dirty="0"/>
          </a:p>
        </p:txBody>
      </p:sp>
      <p:sp>
        <p:nvSpPr>
          <p:cNvPr id="18" name="Text 15"/>
          <p:cNvSpPr/>
          <p:nvPr/>
        </p:nvSpPr>
        <p:spPr>
          <a:xfrm>
            <a:off x="6872288" y="6383973"/>
            <a:ext cx="4679728" cy="6181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575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Scan with any smartphone — no app required — to securely bind the tag to a new asset record.</a:t>
            </a:r>
            <a:endParaRPr lang="en-US" sz="1575" dirty="0"/>
          </a:p>
        </p:txBody>
      </p:sp>
      <p:sp>
        <p:nvSpPr>
          <p:cNvPr id="19" name="Shape 16"/>
          <p:cNvSpPr/>
          <p:nvPr/>
        </p:nvSpPr>
        <p:spPr>
          <a:xfrm>
            <a:off x="12115800" y="4979035"/>
            <a:ext cx="5257800" cy="2632234"/>
          </a:xfrm>
          <a:prstGeom prst="roundRect">
            <a:avLst>
              <a:gd name="adj" fmla="val 7961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12472988" y="5398135"/>
            <a:ext cx="804069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03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16711613" y="5336223"/>
            <a:ext cx="304800" cy="304800"/>
          </a:xfrm>
          <a:prstGeom prst="ellipse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12472988" y="5812473"/>
            <a:ext cx="467972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150" b="1" kern="0" spc="-94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Live Intelligence</a:t>
            </a:r>
            <a:endParaRPr lang="en-US" sz="3150" dirty="0"/>
          </a:p>
        </p:txBody>
      </p:sp>
      <p:sp>
        <p:nvSpPr>
          <p:cNvPr id="23" name="Text 20"/>
          <p:cNvSpPr/>
          <p:nvPr/>
        </p:nvSpPr>
        <p:spPr>
          <a:xfrm>
            <a:off x="12472988" y="6383973"/>
            <a:ext cx="4679728" cy="9082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575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Every scan, tap, or movement generates location, timestamp, and user data — feeding analytics in real time.</a:t>
            </a:r>
            <a:endParaRPr lang="en-US" sz="1575" dirty="0"/>
          </a:p>
        </p:txBody>
      </p:sp>
      <p:sp>
        <p:nvSpPr>
          <p:cNvPr id="24" name="Text 21"/>
          <p:cNvSpPr/>
          <p:nvPr/>
        </p:nvSpPr>
        <p:spPr>
          <a:xfrm>
            <a:off x="914400" y="8030369"/>
            <a:ext cx="16952976" cy="2389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DUB → NO ASSET RECORD. BY DESIGN.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914400" y="9548813"/>
            <a:ext cx="1428750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18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59105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4224000" y="607219"/>
            <a:ext cx="3149600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428788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619288" y="735806"/>
            <a:ext cx="2626011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— THE DUB ECOSYSTEM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093595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PLATFORM, FOUR PRIMITIVES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665095"/>
            <a:ext cx="16952976" cy="725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The right tag for every asset.</a:t>
            </a:r>
            <a:endParaRPr lang="en-US" sz="5700" dirty="0"/>
          </a:p>
        </p:txBody>
      </p:sp>
      <p:sp>
        <p:nvSpPr>
          <p:cNvPr id="9" name="Shape 6"/>
          <p:cNvSpPr/>
          <p:nvPr/>
        </p:nvSpPr>
        <p:spPr>
          <a:xfrm>
            <a:off x="914400" y="3771900"/>
            <a:ext cx="3943350" cy="4228147"/>
          </a:xfrm>
          <a:prstGeom prst="roundRect">
            <a:avLst>
              <a:gd name="adj" fmla="val 5314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157288" y="4014788"/>
            <a:ext cx="3457575" cy="2190750"/>
          </a:xfrm>
          <a:prstGeom prst="roundRect">
            <a:avLst>
              <a:gd name="adj" fmla="val 6087"/>
            </a:avLst>
          </a:prstGeom>
          <a:solidFill>
            <a:srgbClr val="FFFCEB"/>
          </a:solidFill>
          <a:ln w="9525">
            <a:solidFill>
              <a:srgbClr val="0E1430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68929" y="4014788"/>
            <a:ext cx="1834292" cy="215851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57288" y="6376988"/>
            <a:ext cx="3561302" cy="204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56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QR DUB · $</a:t>
            </a:r>
            <a:endParaRPr lang="en-US" sz="975" dirty="0"/>
          </a:p>
        </p:txBody>
      </p:sp>
      <p:sp>
        <p:nvSpPr>
          <p:cNvPr id="13" name="Text 9"/>
          <p:cNvSpPr/>
          <p:nvPr/>
        </p:nvSpPr>
        <p:spPr>
          <a:xfrm>
            <a:off x="1157288" y="6619875"/>
            <a:ext cx="35613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kern="0" spc="-4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Scan-to-track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1157288" y="7077075"/>
            <a:ext cx="3561302" cy="7181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275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High-volume, cost-sensitive assets. Instant scan with any smartphone camera — no app required.</a:t>
            </a:r>
            <a:endParaRPr lang="en-US" sz="1275" dirty="0"/>
          </a:p>
        </p:txBody>
      </p:sp>
      <p:sp>
        <p:nvSpPr>
          <p:cNvPr id="15" name="Shape 11"/>
          <p:cNvSpPr/>
          <p:nvPr/>
        </p:nvSpPr>
        <p:spPr>
          <a:xfrm>
            <a:off x="5086350" y="3771900"/>
            <a:ext cx="3943350" cy="4228147"/>
          </a:xfrm>
          <a:prstGeom prst="roundRect">
            <a:avLst>
              <a:gd name="adj" fmla="val 5314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5329238" y="4014788"/>
            <a:ext cx="3457575" cy="2190750"/>
          </a:xfrm>
          <a:prstGeom prst="roundRect">
            <a:avLst>
              <a:gd name="adj" fmla="val 6087"/>
            </a:avLst>
          </a:prstGeom>
          <a:solidFill>
            <a:srgbClr val="F4F1E9"/>
          </a:solidFill>
          <a:ln w="9525">
            <a:solidFill>
              <a:srgbClr val="0E1430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50874" y="4057650"/>
            <a:ext cx="2138354" cy="210502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329238" y="6376988"/>
            <a:ext cx="3561302" cy="204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56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DUB · $$</a:t>
            </a:r>
            <a:endParaRPr lang="en-US" sz="975" dirty="0"/>
          </a:p>
        </p:txBody>
      </p:sp>
      <p:sp>
        <p:nvSpPr>
          <p:cNvPr id="19" name="Text 14"/>
          <p:cNvSpPr/>
          <p:nvPr/>
        </p:nvSpPr>
        <p:spPr>
          <a:xfrm>
            <a:off x="5329238" y="6619875"/>
            <a:ext cx="35613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kern="0" spc="-4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Tap-to-track</a:t>
            </a:r>
            <a:endParaRPr lang="en-US" sz="2400" dirty="0"/>
          </a:p>
        </p:txBody>
      </p:sp>
      <p:sp>
        <p:nvSpPr>
          <p:cNvPr id="20" name="Text 15"/>
          <p:cNvSpPr/>
          <p:nvPr/>
        </p:nvSpPr>
        <p:spPr>
          <a:xfrm>
            <a:off x="5329238" y="7077075"/>
            <a:ext cx="3561302" cy="7181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275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NFC + QR dual-mode. One-handed, glove-friendly tap. Faster check-ins for high-frequency use.</a:t>
            </a:r>
            <a:endParaRPr lang="en-US" sz="1275" dirty="0"/>
          </a:p>
        </p:txBody>
      </p:sp>
      <p:sp>
        <p:nvSpPr>
          <p:cNvPr id="21" name="Shape 16"/>
          <p:cNvSpPr/>
          <p:nvPr/>
        </p:nvSpPr>
        <p:spPr>
          <a:xfrm>
            <a:off x="9258300" y="3771900"/>
            <a:ext cx="3943350" cy="4228147"/>
          </a:xfrm>
          <a:prstGeom prst="roundRect">
            <a:avLst>
              <a:gd name="adj" fmla="val 5314"/>
            </a:avLst>
          </a:prstGeom>
          <a:solidFill>
            <a:srgbClr val="0E1430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FFD50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9501188" y="4014788"/>
            <a:ext cx="3457575" cy="2190750"/>
          </a:xfrm>
          <a:prstGeom prst="roundRect">
            <a:avLst>
              <a:gd name="adj" fmla="val 6087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208964" y="4067176"/>
            <a:ext cx="2006615" cy="2105025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501188" y="6376988"/>
            <a:ext cx="3561302" cy="204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56" dirty="0">
                <a:solidFill>
                  <a:srgbClr val="FFD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DUB · $$$</a:t>
            </a:r>
            <a:endParaRPr lang="en-US" sz="975" dirty="0"/>
          </a:p>
        </p:txBody>
      </p:sp>
      <p:sp>
        <p:nvSpPr>
          <p:cNvPr id="25" name="Text 19"/>
          <p:cNvSpPr/>
          <p:nvPr/>
        </p:nvSpPr>
        <p:spPr>
          <a:xfrm>
            <a:off x="9501188" y="6619875"/>
            <a:ext cx="35613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kern="0" spc="-48" dirty="0">
                <a:solidFill>
                  <a:srgbClr val="FFFFFF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Live tracker</a:t>
            </a:r>
            <a:endParaRPr lang="en-US" sz="2400" dirty="0"/>
          </a:p>
        </p:txBody>
      </p:sp>
      <p:sp>
        <p:nvSpPr>
          <p:cNvPr id="26" name="Text 20"/>
          <p:cNvSpPr/>
          <p:nvPr/>
        </p:nvSpPr>
        <p:spPr>
          <a:xfrm>
            <a:off x="9501188" y="7077075"/>
            <a:ext cx="3561302" cy="7181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275" dirty="0">
                <a:solidFill>
                  <a:srgbClr val="EFEEE6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Batteryless BLE. Real-time location, motion + temp sensors, geofence alerts. 10+ year lifespan.</a:t>
            </a:r>
            <a:endParaRPr lang="en-US" sz="1275" dirty="0"/>
          </a:p>
        </p:txBody>
      </p:sp>
      <p:sp>
        <p:nvSpPr>
          <p:cNvPr id="27" name="Shape 21"/>
          <p:cNvSpPr/>
          <p:nvPr/>
        </p:nvSpPr>
        <p:spPr>
          <a:xfrm>
            <a:off x="13430250" y="3771900"/>
            <a:ext cx="3943350" cy="4228147"/>
          </a:xfrm>
          <a:prstGeom prst="roundRect">
            <a:avLst>
              <a:gd name="adj" fmla="val 5314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07763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13673138" y="4014788"/>
            <a:ext cx="3457575" cy="2190750"/>
          </a:xfrm>
          <a:prstGeom prst="roundRect">
            <a:avLst>
              <a:gd name="adj" fmla="val 6087"/>
            </a:avLst>
          </a:prstGeom>
          <a:solidFill>
            <a:srgbClr val="F4F1E9"/>
          </a:solidFill>
          <a:ln w="9525">
            <a:solidFill>
              <a:srgbClr val="0E1430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4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4095866" y="4539605"/>
            <a:ext cx="2612117" cy="106300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3673138" y="6376988"/>
            <a:ext cx="3561302" cy="204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56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DUB · $$</a:t>
            </a:r>
            <a:endParaRPr lang="en-US" sz="975" dirty="0"/>
          </a:p>
        </p:txBody>
      </p:sp>
      <p:sp>
        <p:nvSpPr>
          <p:cNvPr id="31" name="Text 24"/>
          <p:cNvSpPr/>
          <p:nvPr/>
        </p:nvSpPr>
        <p:spPr>
          <a:xfrm>
            <a:off x="13673138" y="6619875"/>
            <a:ext cx="3561302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b="1" kern="0" spc="-4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Software agent</a:t>
            </a:r>
            <a:endParaRPr lang="en-US" sz="2400" dirty="0"/>
          </a:p>
        </p:txBody>
      </p:sp>
      <p:sp>
        <p:nvSpPr>
          <p:cNvPr id="32" name="Text 25"/>
          <p:cNvSpPr/>
          <p:nvPr/>
        </p:nvSpPr>
        <p:spPr>
          <a:xfrm>
            <a:off x="13673138" y="7077075"/>
            <a:ext cx="3561302" cy="7181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275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No sticker — devices auto-register on agent install. Real-time GPS + telemetry for any IT fleet.</a:t>
            </a:r>
            <a:endParaRPr lang="en-US" sz="1275" dirty="0"/>
          </a:p>
        </p:txBody>
      </p:sp>
      <p:sp>
        <p:nvSpPr>
          <p:cNvPr id="33" name="Text 26"/>
          <p:cNvSpPr/>
          <p:nvPr/>
        </p:nvSpPr>
        <p:spPr>
          <a:xfrm>
            <a:off x="914400" y="8304848"/>
            <a:ext cx="12753975" cy="3314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650" b="1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Enterprise strategy: </a:t>
            </a:r>
            <a:r>
              <a:rPr lang="en-US" sz="1650" dirty="0">
                <a:solidFill>
                  <a:srgbClr val="2A3257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QR for volume, Pro for high-value, Active for mission-critical, Digital for IT — all unified in one dashboard.</a:t>
            </a:r>
            <a:endParaRPr lang="en-US" sz="1650" dirty="0"/>
          </a:p>
        </p:txBody>
      </p:sp>
      <p:sp>
        <p:nvSpPr>
          <p:cNvPr id="34" name="Text 27"/>
          <p:cNvSpPr/>
          <p:nvPr/>
        </p:nvSpPr>
        <p:spPr>
          <a:xfrm>
            <a:off x="914400" y="9548813"/>
            <a:ext cx="1541462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DUB ECOSYSTEM</a:t>
            </a:r>
            <a:endParaRPr lang="en-US" sz="1200" dirty="0"/>
          </a:p>
        </p:txBody>
      </p:sp>
      <p:sp>
        <p:nvSpPr>
          <p:cNvPr id="35" name="Text 28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18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4571663" y="607219"/>
            <a:ext cx="2801938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776450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966950" y="735806"/>
            <a:ext cx="2278063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— COMMAND CENTER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409825"/>
            <a:ext cx="246888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DASHBOARD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981325"/>
            <a:ext cx="5718195" cy="2101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Your entire portfolio at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 glance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5387340"/>
            <a:ext cx="5718195" cy="13182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Real-time totals, asset activity trends, and breakdowns by group — the first thing your team sees, every day.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914400" y="698182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23950" y="6915150"/>
            <a:ext cx="306193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Total DUBs, events, lifecycle counts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914400" y="736282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23950" y="7296150"/>
            <a:ext cx="2771537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Asset activity trends, last 7 days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914400" y="774382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123950" y="7677150"/>
            <a:ext cx="231886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DUBs by group breakdown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914400" y="812482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123950" y="8058150"/>
            <a:ext cx="173116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Recent activity feed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923246" y="2126615"/>
            <a:ext cx="10450354" cy="6438583"/>
          </a:xfrm>
          <a:prstGeom prst="roundRect">
            <a:avLst>
              <a:gd name="adj" fmla="val 2367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937534" y="2140902"/>
            <a:ext cx="10421779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6937534" y="2674302"/>
            <a:ext cx="10421779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7108984" y="2340927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7337584" y="2340927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7566184" y="2340927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7794784" y="2274252"/>
            <a:ext cx="9393079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7937659" y="2283777"/>
            <a:ext cx="938912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dashboard.qrdub.com</a:t>
            </a:r>
            <a:endParaRPr lang="en-US" sz="975" dirty="0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534" y="2688590"/>
            <a:ext cx="10421779" cy="5862320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914400" y="9548813"/>
            <a:ext cx="1654175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COMMAND CENTER</a:t>
            </a:r>
            <a:endParaRPr lang="en-US" sz="1200" dirty="0"/>
          </a:p>
        </p:txBody>
      </p:sp>
      <p:sp>
        <p:nvSpPr>
          <p:cNvPr id="28" name="Text 24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18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528675" y="607219"/>
            <a:ext cx="384492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3733463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3923963" y="735806"/>
            <a:ext cx="3342196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— DEEP ASSET INTELLIGENCE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914400" y="2349182"/>
            <a:ext cx="10450354" cy="5993448"/>
          </a:xfrm>
          <a:prstGeom prst="roundRect">
            <a:avLst>
              <a:gd name="adj" fmla="val 2543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928688" y="2363470"/>
            <a:ext cx="10421779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928688" y="2896870"/>
            <a:ext cx="10421779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100138" y="2563495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328738" y="2563495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557338" y="2563495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785938" y="2496820"/>
            <a:ext cx="9393079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928813" y="2506345"/>
            <a:ext cx="938912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dashboard.qrdub.com / assets / 707</a:t>
            </a:r>
            <a:endParaRPr lang="en-US" sz="975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88" y="2911157"/>
            <a:ext cx="10421779" cy="5417185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1821954" y="2944178"/>
            <a:ext cx="246888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PROFILE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11821954" y="3515678"/>
            <a:ext cx="5718195" cy="14135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Every asset,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fully profiled 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18" name="Text 14"/>
          <p:cNvSpPr/>
          <p:nvPr/>
        </p:nvSpPr>
        <p:spPr>
          <a:xfrm>
            <a:off x="11821954" y="5233988"/>
            <a:ext cx="5718195" cy="13182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Photos, metadata, technical specs, assignment history — all bound to a UUID that proves the asset is real.</a:t>
            </a:r>
            <a:endParaRPr lang="en-US" sz="2400" dirty="0"/>
          </a:p>
        </p:txBody>
      </p:sp>
      <p:sp>
        <p:nvSpPr>
          <p:cNvPr id="19" name="Shape 15"/>
          <p:cNvSpPr/>
          <p:nvPr/>
        </p:nvSpPr>
        <p:spPr>
          <a:xfrm>
            <a:off x="11821954" y="6828473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6"/>
          <p:cNvSpPr/>
          <p:nvPr/>
        </p:nvSpPr>
        <p:spPr>
          <a:xfrm>
            <a:off x="12031504" y="6761798"/>
            <a:ext cx="2517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Status, last seen, assignment</a:t>
            </a:r>
            <a:endParaRPr lang="en-US" sz="1500" dirty="0"/>
          </a:p>
        </p:txBody>
      </p:sp>
      <p:sp>
        <p:nvSpPr>
          <p:cNvPr id="21" name="Shape 17"/>
          <p:cNvSpPr/>
          <p:nvPr/>
        </p:nvSpPr>
        <p:spPr>
          <a:xfrm>
            <a:off x="11821954" y="7209473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12031504" y="7142798"/>
            <a:ext cx="2782329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Asset images &amp; technical details</a:t>
            </a:r>
            <a:endParaRPr lang="en-US" sz="1500" dirty="0"/>
          </a:p>
        </p:txBody>
      </p:sp>
      <p:sp>
        <p:nvSpPr>
          <p:cNvPr id="23" name="Shape 19"/>
          <p:cNvSpPr/>
          <p:nvPr/>
        </p:nvSpPr>
        <p:spPr>
          <a:xfrm>
            <a:off x="11821954" y="7590473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0"/>
          <p:cNvSpPr/>
          <p:nvPr/>
        </p:nvSpPr>
        <p:spPr>
          <a:xfrm>
            <a:off x="12031504" y="7523798"/>
            <a:ext cx="298492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Cryptographic UUID &amp; timestamps</a:t>
            </a:r>
            <a:endParaRPr lang="en-US" sz="1500" dirty="0"/>
          </a:p>
        </p:txBody>
      </p:sp>
      <p:sp>
        <p:nvSpPr>
          <p:cNvPr id="25" name="Text 21"/>
          <p:cNvSpPr/>
          <p:nvPr/>
        </p:nvSpPr>
        <p:spPr>
          <a:xfrm>
            <a:off x="914400" y="9548813"/>
            <a:ext cx="2105025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INTELLIGENCE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18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992225" y="607219"/>
            <a:ext cx="338137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197013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387513" y="735806"/>
            <a:ext cx="2864739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— HISTORY &amp; LIFECYCLE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1625759"/>
            <a:ext cx="1695297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AUDIT TRAIL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2197259"/>
            <a:ext cx="16952976" cy="14135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From creation to disposal — every event,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signed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3991769"/>
            <a:ext cx="8319516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&amp; ACTIVITY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914400" y="4306094"/>
            <a:ext cx="8077200" cy="4759801"/>
          </a:xfrm>
          <a:prstGeom prst="roundRect">
            <a:avLst>
              <a:gd name="adj" fmla="val 3202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928688" y="4320381"/>
            <a:ext cx="8048625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928688" y="4853781"/>
            <a:ext cx="8048625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100138" y="452040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1328738" y="452040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1557338" y="452040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785938" y="4453731"/>
            <a:ext cx="7019925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928813" y="4463256"/>
            <a:ext cx="69447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assets / 707 / history</a:t>
            </a:r>
            <a:endParaRPr lang="en-US" sz="975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88" y="4868069"/>
            <a:ext cx="8048625" cy="4183539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296400" y="3991769"/>
            <a:ext cx="8319516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kern="0" spc="189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LIFECYCLE EVENTS &amp; MAINTENANCE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9296400" y="4306094"/>
            <a:ext cx="8077200" cy="4759801"/>
          </a:xfrm>
          <a:prstGeom prst="roundRect">
            <a:avLst>
              <a:gd name="adj" fmla="val 3202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9310688" y="4320381"/>
            <a:ext cx="8048625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9310688" y="4853781"/>
            <a:ext cx="8048625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9482138" y="452040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9710738" y="452040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9939338" y="4520406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2"/>
          <p:cNvSpPr/>
          <p:nvPr/>
        </p:nvSpPr>
        <p:spPr>
          <a:xfrm>
            <a:off x="10167938" y="4453731"/>
            <a:ext cx="7019925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10310813" y="4463256"/>
            <a:ext cx="69447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assets / 707 / lifecycle</a:t>
            </a:r>
            <a:endParaRPr lang="en-US" sz="975" dirty="0"/>
          </a:p>
        </p:txBody>
      </p:sp>
      <p:pic>
        <p:nvPicPr>
          <p:cNvPr id="2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0688" y="4868069"/>
            <a:ext cx="8048625" cy="4183539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914400" y="9548813"/>
            <a:ext cx="221773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HISTORY &amp; LIFECYCLE</a:t>
            </a:r>
            <a:endParaRPr lang="en-US" sz="1200" dirty="0"/>
          </a:p>
        </p:txBody>
      </p:sp>
      <p:sp>
        <p:nvSpPr>
          <p:cNvPr id="30" name="Text 25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18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3528675" y="607219"/>
            <a:ext cx="3844925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3733463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3923963" y="735806"/>
            <a:ext cx="3342196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— LIFECYCLE &amp; WORK ORDERS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2600325"/>
            <a:ext cx="3877209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· LIFECYCLE MANAGER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914400" y="3171825"/>
            <a:ext cx="6140385" cy="2101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Every event. One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audit-ready 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log.</a:t>
            </a:r>
            <a:endParaRPr lang="en-US" sz="5700" dirty="0"/>
          </a:p>
        </p:txBody>
      </p:sp>
      <p:sp>
        <p:nvSpPr>
          <p:cNvPr id="9" name="Text 6"/>
          <p:cNvSpPr/>
          <p:nvPr/>
        </p:nvSpPr>
        <p:spPr>
          <a:xfrm>
            <a:off x="914400" y="5577840"/>
            <a:ext cx="6140385" cy="13182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Maintenance, upgrades, EOL, lost/stolen — every lifecycle event captured with priority, due date, status, and full chain of custody.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914400" y="717232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123950" y="7086600"/>
            <a:ext cx="569792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Auto-created from workflows </a:t>
            </a: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multi-step cycles spawn events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914400" y="755332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23950" y="7467600"/>
            <a:ext cx="371991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Priority + due dates </a:t>
            </a: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with overdue flagging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914400" y="793432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123950" y="7848600"/>
            <a:ext cx="538152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50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Filed against the asset </a:t>
            </a:r>
            <a:r>
              <a:rPr lang="en-US" sz="15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— permanent, signed, tamper-evident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333138" y="2445861"/>
            <a:ext cx="10040462" cy="5800090"/>
          </a:xfrm>
          <a:prstGeom prst="roundRect">
            <a:avLst>
              <a:gd name="adj" fmla="val 2628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7347426" y="2460149"/>
            <a:ext cx="10011887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7347426" y="2993549"/>
            <a:ext cx="10011887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7518876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7747476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7976076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8204676" y="2593499"/>
            <a:ext cx="8983187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8347551" y="2603024"/>
            <a:ext cx="896693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dashboard.qrdub.com / lifecycles</a:t>
            </a:r>
            <a:endParaRPr lang="en-US" sz="975" dirty="0"/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426" y="3007836"/>
            <a:ext cx="10011887" cy="5223828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914400" y="9548813"/>
            <a:ext cx="1992313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LIFECYCLE MANAGER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18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E1430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33400"/>
            <a:ext cx="1587500" cy="609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4224000" y="607219"/>
            <a:ext cx="3149600" cy="461963"/>
          </a:xfrm>
          <a:prstGeom prst="roundRect">
            <a:avLst>
              <a:gd name="adj" fmla="val 50000"/>
            </a:avLst>
          </a:prstGeom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4428788" y="790575"/>
            <a:ext cx="95250" cy="95250"/>
          </a:xfrm>
          <a:prstGeom prst="ellipse">
            <a:avLst/>
          </a:prstGeom>
          <a:solidFill>
            <a:srgbClr val="FFD5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4619288" y="735806"/>
            <a:ext cx="2626011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92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— WORK ORDER DETAIL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914400" y="2445861"/>
            <a:ext cx="10040462" cy="5800090"/>
          </a:xfrm>
          <a:prstGeom prst="roundRect">
            <a:avLst>
              <a:gd name="adj" fmla="val 2628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  <a:effectLst>
            <a:outerShdw blurRad="101600" dist="161645" dir="2700000" algn="bl" rotWithShape="0">
              <a:srgbClr val="0E1430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928688" y="2460149"/>
            <a:ext cx="10011887" cy="547688"/>
          </a:xfrm>
          <a:prstGeom prst="rect">
            <a:avLst/>
          </a:prstGeom>
          <a:solidFill>
            <a:srgbClr val="EAE5D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928688" y="2993549"/>
            <a:ext cx="10011887" cy="14288"/>
          </a:xfrm>
          <a:prstGeom prst="rect">
            <a:avLst/>
          </a:prstGeom>
          <a:solidFill>
            <a:srgbClr val="0E14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1100138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1328738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557338" y="2660174"/>
            <a:ext cx="133350" cy="133350"/>
          </a:xfrm>
          <a:prstGeom prst="ellipse">
            <a:avLst/>
          </a:prstGeom>
          <a:solidFill>
            <a:srgbClr val="D8D3C4"/>
          </a:solidFill>
          <a:ln w="9525">
            <a:solidFill>
              <a:srgbClr val="000000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785938" y="2593499"/>
            <a:ext cx="8983187" cy="2667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E143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928813" y="2603024"/>
            <a:ext cx="896693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975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events / EVT110000020</a:t>
            </a:r>
            <a:endParaRPr lang="en-US" sz="975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88" y="3007836"/>
            <a:ext cx="10011887" cy="522382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1412062" y="2257425"/>
            <a:ext cx="3453384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kern="0" spc="270" dirty="0">
                <a:solidFill>
                  <a:srgbClr val="2F55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DRILL INTO ANY EVENT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11412062" y="2828925"/>
            <a:ext cx="6140385" cy="21012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 xml:space="preserve">More than a ticket — it's </a:t>
            </a:r>
            <a:r>
              <a:rPr lang="en-US" sz="5700" b="1" kern="0" spc="-228" dirty="0">
                <a:solidFill>
                  <a:srgbClr val="0E1430"/>
                </a:solidFill>
                <a:highlight>
                  <a:srgbClr val="FFD500"/>
                </a:highlight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forensic</a:t>
            </a:r>
            <a:r>
              <a:rPr lang="en-US" sz="5700" b="1" kern="0" spc="-228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.</a:t>
            </a:r>
            <a:endParaRPr lang="en-US" sz="5700" dirty="0"/>
          </a:p>
        </p:txBody>
      </p:sp>
      <p:sp>
        <p:nvSpPr>
          <p:cNvPr id="18" name="Text 14"/>
          <p:cNvSpPr/>
          <p:nvPr/>
        </p:nvSpPr>
        <p:spPr>
          <a:xfrm>
            <a:off x="11412062" y="5234940"/>
            <a:ext cx="6140385" cy="13182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2400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Each event captures its own assignment, work notes, attachments, full state transition timeline, and the asset it's bound to.</a:t>
            </a:r>
            <a:endParaRPr lang="en-US" sz="2400" dirty="0"/>
          </a:p>
        </p:txBody>
      </p:sp>
      <p:sp>
        <p:nvSpPr>
          <p:cNvPr id="19" name="Shape 15"/>
          <p:cNvSpPr/>
          <p:nvPr/>
        </p:nvSpPr>
        <p:spPr>
          <a:xfrm>
            <a:off x="11412062" y="6743700"/>
            <a:ext cx="2914174" cy="790575"/>
          </a:xfrm>
          <a:prstGeom prst="roundRect">
            <a:avLst>
              <a:gd name="adj" fmla="val 26506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6"/>
          <p:cNvSpPr/>
          <p:nvPr/>
        </p:nvSpPr>
        <p:spPr>
          <a:xfrm>
            <a:off x="11597799" y="6929438"/>
            <a:ext cx="2618980" cy="195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kern="0" spc="144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11597799" y="7143750"/>
            <a:ext cx="2618980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Status &amp; priority</a:t>
            </a:r>
            <a:endParaRPr lang="en-US" sz="1350" dirty="0"/>
          </a:p>
        </p:txBody>
      </p:sp>
      <p:sp>
        <p:nvSpPr>
          <p:cNvPr id="22" name="Shape 18"/>
          <p:cNvSpPr/>
          <p:nvPr/>
        </p:nvSpPr>
        <p:spPr>
          <a:xfrm>
            <a:off x="14459585" y="6743700"/>
            <a:ext cx="2914174" cy="790575"/>
          </a:xfrm>
          <a:prstGeom prst="roundRect">
            <a:avLst>
              <a:gd name="adj" fmla="val 26506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14645322" y="6929438"/>
            <a:ext cx="2618980" cy="195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kern="0" spc="144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ATTACHMENTS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14645322" y="7143750"/>
            <a:ext cx="2618980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Photos &amp; SOPs</a:t>
            </a:r>
            <a:endParaRPr lang="en-US" sz="1350" dirty="0"/>
          </a:p>
        </p:txBody>
      </p:sp>
      <p:sp>
        <p:nvSpPr>
          <p:cNvPr id="25" name="Shape 21"/>
          <p:cNvSpPr/>
          <p:nvPr/>
        </p:nvSpPr>
        <p:spPr>
          <a:xfrm>
            <a:off x="11412062" y="7667625"/>
            <a:ext cx="2914174" cy="790575"/>
          </a:xfrm>
          <a:prstGeom prst="roundRect">
            <a:avLst>
              <a:gd name="adj" fmla="val 26506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2"/>
          <p:cNvSpPr/>
          <p:nvPr/>
        </p:nvSpPr>
        <p:spPr>
          <a:xfrm>
            <a:off x="11597799" y="7853362"/>
            <a:ext cx="2618980" cy="195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kern="0" spc="144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TIMELINE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11597799" y="8067675"/>
            <a:ext cx="2618980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Every state change</a:t>
            </a:r>
            <a:endParaRPr lang="en-US" sz="1350" dirty="0"/>
          </a:p>
        </p:txBody>
      </p:sp>
      <p:sp>
        <p:nvSpPr>
          <p:cNvPr id="28" name="Shape 24"/>
          <p:cNvSpPr/>
          <p:nvPr/>
        </p:nvSpPr>
        <p:spPr>
          <a:xfrm>
            <a:off x="14459585" y="7667625"/>
            <a:ext cx="2914174" cy="790575"/>
          </a:xfrm>
          <a:prstGeom prst="roundRect">
            <a:avLst>
              <a:gd name="adj" fmla="val 26506"/>
            </a:avLst>
          </a:prstGeom>
          <a:solidFill>
            <a:srgbClr val="FFFFFF"/>
          </a:solidFill>
          <a:ln w="14288">
            <a:solidFill>
              <a:srgbClr val="0E14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14645322" y="7853362"/>
            <a:ext cx="2618980" cy="195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kern="0" spc="144" dirty="0">
                <a:solidFill>
                  <a:srgbClr val="2A325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NOTES</a:t>
            </a:r>
            <a:endParaRPr lang="en-US" sz="900" dirty="0"/>
          </a:p>
        </p:txBody>
      </p:sp>
      <p:sp>
        <p:nvSpPr>
          <p:cNvPr id="30" name="Text 26"/>
          <p:cNvSpPr/>
          <p:nvPr/>
        </p:nvSpPr>
        <p:spPr>
          <a:xfrm>
            <a:off x="14645322" y="8067675"/>
            <a:ext cx="2618980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E1430"/>
                </a:solidFill>
                <a:latin typeface="-apple-system" pitchFamily="34" charset="0"/>
                <a:ea typeface="-apple-system" pitchFamily="34" charset="-122"/>
                <a:cs typeface="-apple-system" pitchFamily="34" charset="-120"/>
              </a:rPr>
              <a:t>Field commentary</a:t>
            </a:r>
            <a:endParaRPr lang="en-US" sz="1350" dirty="0"/>
          </a:p>
        </p:txBody>
      </p:sp>
      <p:sp>
        <p:nvSpPr>
          <p:cNvPr id="31" name="Text 27"/>
          <p:cNvSpPr/>
          <p:nvPr/>
        </p:nvSpPr>
        <p:spPr>
          <a:xfrm>
            <a:off x="914400" y="9548813"/>
            <a:ext cx="1992313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ORDER DETAIL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16584612" y="9548813"/>
            <a:ext cx="865187" cy="242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68" dirty="0">
                <a:solidFill>
                  <a:srgbClr val="0E1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18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1514</Words>
  <Application>Microsoft Macintosh PowerPoint</Application>
  <PresentationFormat>Custom</PresentationFormat>
  <Paragraphs>320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-apple-system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Husam Abdalla</cp:lastModifiedBy>
  <cp:revision>3</cp:revision>
  <dcterms:created xsi:type="dcterms:W3CDTF">2026-04-29T16:58:29Z</dcterms:created>
  <dcterms:modified xsi:type="dcterms:W3CDTF">2026-06-05T16:06:17Z</dcterms:modified>
</cp:coreProperties>
</file>